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handoutMasterIdLst>
    <p:handoutMasterId r:id="rId75"/>
  </p:handoutMasterIdLst>
  <p:sldIdLst>
    <p:sldId id="851" r:id="rId2"/>
    <p:sldId id="383" r:id="rId3"/>
    <p:sldId id="402" r:id="rId4"/>
    <p:sldId id="810" r:id="rId5"/>
    <p:sldId id="823" r:id="rId6"/>
    <p:sldId id="1000" r:id="rId7"/>
    <p:sldId id="820" r:id="rId8"/>
    <p:sldId id="827" r:id="rId9"/>
    <p:sldId id="854" r:id="rId10"/>
    <p:sldId id="1074" r:id="rId11"/>
    <p:sldId id="1075" r:id="rId12"/>
    <p:sldId id="1076" r:id="rId13"/>
    <p:sldId id="1077" r:id="rId14"/>
    <p:sldId id="1082" r:id="rId15"/>
    <p:sldId id="1078" r:id="rId16"/>
    <p:sldId id="1081" r:id="rId17"/>
    <p:sldId id="941" r:id="rId18"/>
    <p:sldId id="1112" r:id="rId19"/>
    <p:sldId id="1116" r:id="rId20"/>
    <p:sldId id="1117" r:id="rId21"/>
    <p:sldId id="1118" r:id="rId22"/>
    <p:sldId id="1119" r:id="rId23"/>
    <p:sldId id="1120" r:id="rId24"/>
    <p:sldId id="1121" r:id="rId25"/>
    <p:sldId id="1122" r:id="rId26"/>
    <p:sldId id="1123" r:id="rId27"/>
    <p:sldId id="1128" r:id="rId28"/>
    <p:sldId id="1130" r:id="rId29"/>
    <p:sldId id="1129" r:id="rId30"/>
    <p:sldId id="1131" r:id="rId31"/>
    <p:sldId id="1132" r:id="rId32"/>
    <p:sldId id="1134" r:id="rId33"/>
    <p:sldId id="1135" r:id="rId34"/>
    <p:sldId id="1127" r:id="rId35"/>
    <p:sldId id="1115" r:id="rId36"/>
    <p:sldId id="1125" r:id="rId37"/>
    <p:sldId id="1136" r:id="rId38"/>
    <p:sldId id="982" r:id="rId39"/>
    <p:sldId id="987" r:id="rId40"/>
    <p:sldId id="1073" r:id="rId41"/>
    <p:sldId id="991" r:id="rId42"/>
    <p:sldId id="964" r:id="rId43"/>
    <p:sldId id="1083" r:id="rId44"/>
    <p:sldId id="1084" r:id="rId45"/>
    <p:sldId id="1086" r:id="rId46"/>
    <p:sldId id="1088" r:id="rId47"/>
    <p:sldId id="1089" r:id="rId48"/>
    <p:sldId id="1090" r:id="rId49"/>
    <p:sldId id="1091" r:id="rId50"/>
    <p:sldId id="1092" r:id="rId51"/>
    <p:sldId id="1093" r:id="rId52"/>
    <p:sldId id="1094" r:id="rId53"/>
    <p:sldId id="1085" r:id="rId54"/>
    <p:sldId id="1103" r:id="rId55"/>
    <p:sldId id="1098" r:id="rId56"/>
    <p:sldId id="1099" r:id="rId57"/>
    <p:sldId id="1101" r:id="rId58"/>
    <p:sldId id="1104" r:id="rId59"/>
    <p:sldId id="1096" r:id="rId60"/>
    <p:sldId id="1097" r:id="rId61"/>
    <p:sldId id="1095" r:id="rId62"/>
    <p:sldId id="1100" r:id="rId63"/>
    <p:sldId id="1087" r:id="rId64"/>
    <p:sldId id="1105" r:id="rId65"/>
    <p:sldId id="1106" r:id="rId66"/>
    <p:sldId id="1107" r:id="rId67"/>
    <p:sldId id="1109" r:id="rId68"/>
    <p:sldId id="1108" r:id="rId69"/>
    <p:sldId id="1110" r:id="rId70"/>
    <p:sldId id="1111" r:id="rId71"/>
    <p:sldId id="1007" r:id="rId72"/>
    <p:sldId id="736"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C6DB"/>
    <a:srgbClr val="75E5FE"/>
    <a:srgbClr val="B3DBFF"/>
    <a:srgbClr val="85B6FF"/>
    <a:srgbClr val="01E9E3"/>
    <a:srgbClr val="A7B174"/>
    <a:srgbClr val="C2D8F2"/>
    <a:srgbClr val="13394E"/>
    <a:srgbClr val="5F86A7"/>
    <a:srgbClr val="B28F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73" autoAdjust="0"/>
    <p:restoredTop sz="90667" autoAdjust="0"/>
  </p:normalViewPr>
  <p:slideViewPr>
    <p:cSldViewPr snapToGrid="0">
      <p:cViewPr varScale="1">
        <p:scale>
          <a:sx n="80" d="100"/>
          <a:sy n="80" d="100"/>
        </p:scale>
        <p:origin x="1416" y="67"/>
      </p:cViewPr>
      <p:guideLst/>
    </p:cSldViewPr>
  </p:slideViewPr>
  <p:outlineViewPr>
    <p:cViewPr>
      <p:scale>
        <a:sx n="33" d="100"/>
        <a:sy n="33" d="100"/>
      </p:scale>
      <p:origin x="0" y="-1203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77AEBF-AEC1-45A5-B179-18F5E28C33EF}" type="datetimeFigureOut">
              <a:rPr lang="en-US" smtClean="0"/>
              <a:t>6/16/2020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4221B-E47F-44A5-9916-62B842D044C8}" type="slidenum">
              <a:rPr lang="en-US" smtClean="0"/>
              <a:t>‹#›</a:t>
            </a:fld>
            <a:endParaRPr lang="en-US"/>
          </a:p>
        </p:txBody>
      </p:sp>
    </p:spTree>
    <p:extLst>
      <p:ext uri="{BB962C8B-B14F-4D97-AF65-F5344CB8AC3E}">
        <p14:creationId xmlns:p14="http://schemas.microsoft.com/office/powerpoint/2010/main" val="2762023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B390E-59C2-420B-AC05-781C728C616F}" type="datetimeFigureOut">
              <a:rPr lang="en-US" smtClean="0"/>
              <a:t>6/16/2020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A7CA5-FA0C-4D65-AD42-999E74428F08}" type="slidenum">
              <a:rPr lang="en-US" smtClean="0"/>
              <a:t>‹#›</a:t>
            </a:fld>
            <a:endParaRPr lang="en-US"/>
          </a:p>
        </p:txBody>
      </p:sp>
    </p:spTree>
    <p:extLst>
      <p:ext uri="{BB962C8B-B14F-4D97-AF65-F5344CB8AC3E}">
        <p14:creationId xmlns:p14="http://schemas.microsoft.com/office/powerpoint/2010/main" val="139293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Israel can only fulfill the destiny given to her in 2:1-5 by experiencing the judgment expressed throughout 2:6 – 4:1 and the purification described in 4:2-6. “proud self-sufficient Israel can become the witness to the greatness of God only when she has been reduced to helplessness by his just judgment and then  restored to life by his unmerited grace.” (Oswalt, p. 113)</a:t>
            </a:r>
          </a:p>
        </p:txBody>
      </p:sp>
      <p:sp>
        <p:nvSpPr>
          <p:cNvPr id="4" name="Slide Number Placeholder 3"/>
          <p:cNvSpPr>
            <a:spLocks noGrp="1"/>
          </p:cNvSpPr>
          <p:nvPr>
            <p:ph type="sldNum" sz="quarter" idx="10"/>
          </p:nvPr>
        </p:nvSpPr>
        <p:spPr/>
        <p:txBody>
          <a:bodyPr/>
          <a:lstStyle/>
          <a:p>
            <a:fld id="{494A7CA5-FA0C-4D65-AD42-999E74428F08}" type="slidenum">
              <a:rPr lang="en-US" smtClean="0"/>
              <a:t>7</a:t>
            </a:fld>
            <a:endParaRPr lang="en-US"/>
          </a:p>
        </p:txBody>
      </p:sp>
    </p:spTree>
    <p:extLst>
      <p:ext uri="{BB962C8B-B14F-4D97-AF65-F5344CB8AC3E}">
        <p14:creationId xmlns:p14="http://schemas.microsoft.com/office/powerpoint/2010/main" val="134515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27</a:t>
            </a:fld>
            <a:endParaRPr lang="en-US"/>
          </a:p>
        </p:txBody>
      </p:sp>
    </p:spTree>
    <p:extLst>
      <p:ext uri="{BB962C8B-B14F-4D97-AF65-F5344CB8AC3E}">
        <p14:creationId xmlns:p14="http://schemas.microsoft.com/office/powerpoint/2010/main" val="1912421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28</a:t>
            </a:fld>
            <a:endParaRPr lang="en-US"/>
          </a:p>
        </p:txBody>
      </p:sp>
    </p:spTree>
    <p:extLst>
      <p:ext uri="{BB962C8B-B14F-4D97-AF65-F5344CB8AC3E}">
        <p14:creationId xmlns:p14="http://schemas.microsoft.com/office/powerpoint/2010/main" val="3115164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does not say be done with idols. Rather,</a:t>
            </a:r>
            <a:r>
              <a:rPr lang="en-US" baseline="0" dirty="0" smtClean="0"/>
              <a:t> it says, “Be done with man.” Idolatry is a result, not the cause. It is the exaltation of man that is idolatry. The tendency of human beings to make our selves the center of all things and to explain all things in terms of ourselves is the problem.”</a:t>
            </a:r>
          </a:p>
          <a:p>
            <a:endParaRPr lang="en-US" baseline="0" dirty="0" smtClean="0"/>
          </a:p>
          <a:p>
            <a:r>
              <a:rPr lang="en-US" baseline="0" dirty="0" smtClean="0"/>
              <a:t>“Is there any cause for glory in humanity </a:t>
            </a:r>
            <a:r>
              <a:rPr lang="en-US" i="1" baseline="0" dirty="0" smtClean="0"/>
              <a:t>apart from God</a:t>
            </a:r>
            <a:r>
              <a:rPr lang="en-US" baseline="0" dirty="0" smtClean="0"/>
              <a:t>? None whatsoever!” </a:t>
            </a:r>
          </a:p>
          <a:p>
            <a:endParaRPr lang="en-US" dirty="0" smtClean="0"/>
          </a:p>
          <a:p>
            <a:r>
              <a:rPr lang="en-US" dirty="0" smtClean="0"/>
              <a:t>“That mortal humans being should attempt to exalt themselves over God is ludicrous; such actions are the perfect evidence that those who do them are not worthy</a:t>
            </a:r>
            <a:r>
              <a:rPr lang="en-US" baseline="0" dirty="0" smtClean="0"/>
              <a:t> of being taken into account. If Israel’s glorious destiny is to be achieved, [if our glorious destiny is to be achieved] it will not be through dependency upon man, but upon trusting the Lord.</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29</a:t>
            </a:fld>
            <a:endParaRPr lang="en-US"/>
          </a:p>
        </p:txBody>
      </p:sp>
    </p:spTree>
    <p:extLst>
      <p:ext uri="{BB962C8B-B14F-4D97-AF65-F5344CB8AC3E}">
        <p14:creationId xmlns:p14="http://schemas.microsoft.com/office/powerpoint/2010/main" val="398912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believers were not presently involved in idolatry, but John warns them that if they do not heed the words of epistle, but listened to the antichrists then they could fall into idolatry. Nowhere in John’s epistle does he command them to repent. There was no need for repentance yet. If they did not keep themselves from idolatry they would then need to repent, in order to reestablish fellowship.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31</a:t>
            </a:fld>
            <a:endParaRPr lang="en-US"/>
          </a:p>
        </p:txBody>
      </p:sp>
    </p:spTree>
    <p:extLst>
      <p:ext uri="{BB962C8B-B14F-4D97-AF65-F5344CB8AC3E}">
        <p14:creationId xmlns:p14="http://schemas.microsoft.com/office/powerpoint/2010/main" val="3274655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34</a:t>
            </a:fld>
            <a:endParaRPr lang="en-US"/>
          </a:p>
        </p:txBody>
      </p:sp>
    </p:spTree>
    <p:extLst>
      <p:ext uri="{BB962C8B-B14F-4D97-AF65-F5344CB8AC3E}">
        <p14:creationId xmlns:p14="http://schemas.microsoft.com/office/powerpoint/2010/main" val="1285279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Instead of teaching the nations God’s ways, Israel was being taught the ways of the world. They were learning dependence on human greatness, but Isaiah shows in </a:t>
            </a:r>
            <a:r>
              <a:rPr lang="en-US" sz="1200" b="0" dirty="0" smtClean="0">
                <a:ln w="19050">
                  <a:solidFill>
                    <a:srgbClr val="002060"/>
                  </a:solidFill>
                  <a:prstDash val="solid"/>
                </a:ln>
                <a:solidFill>
                  <a:srgbClr val="FFFF00"/>
                </a:solidFill>
                <a:effectLst>
                  <a:outerShdw blurRad="12700" dist="50800" dir="2700000" algn="tl" rotWithShape="0">
                    <a:schemeClr val="tx1"/>
                  </a:outerShdw>
                </a:effectLst>
              </a:rPr>
              <a:t>2:6 – 4:1 </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by a series of stunning contrast how such dependence does not exalt, but humiliates. </a:t>
            </a:r>
          </a:p>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38</a:t>
            </a:fld>
            <a:endParaRPr lang="en-US"/>
          </a:p>
        </p:txBody>
      </p:sp>
    </p:spTree>
    <p:extLst>
      <p:ext uri="{BB962C8B-B14F-4D97-AF65-F5344CB8AC3E}">
        <p14:creationId xmlns:p14="http://schemas.microsoft.com/office/powerpoint/2010/main" val="268386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39</a:t>
            </a:fld>
            <a:endParaRPr lang="en-US"/>
          </a:p>
        </p:txBody>
      </p:sp>
    </p:spTree>
    <p:extLst>
      <p:ext uri="{BB962C8B-B14F-4D97-AF65-F5344CB8AC3E}">
        <p14:creationId xmlns:p14="http://schemas.microsoft.com/office/powerpoint/2010/main" val="3963145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40</a:t>
            </a:fld>
            <a:endParaRPr lang="en-US"/>
          </a:p>
        </p:txBody>
      </p:sp>
    </p:spTree>
    <p:extLst>
      <p:ext uri="{BB962C8B-B14F-4D97-AF65-F5344CB8AC3E}">
        <p14:creationId xmlns:p14="http://schemas.microsoft.com/office/powerpoint/2010/main" val="2812915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Israel was not walking in that light but have forsaken God, therefore God has forsaken Israel.</a:t>
            </a:r>
            <a:r>
              <a:rPr lang="en-US" sz="1200" b="0" baseline="0" dirty="0">
                <a:ln>
                  <a:noFill/>
                </a:ln>
                <a:solidFill>
                  <a:schemeClr val="tx1"/>
                </a:solidFill>
                <a:effectLst/>
              </a:rPr>
              <a:t> </a:t>
            </a: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41</a:t>
            </a:fld>
            <a:endParaRPr lang="en-US"/>
          </a:p>
        </p:txBody>
      </p:sp>
    </p:spTree>
    <p:extLst>
      <p:ext uri="{BB962C8B-B14F-4D97-AF65-F5344CB8AC3E}">
        <p14:creationId xmlns:p14="http://schemas.microsoft.com/office/powerpoint/2010/main" val="2535554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does not say be done with idols. Rather,</a:t>
            </a:r>
            <a:r>
              <a:rPr lang="en-US" baseline="0" dirty="0" smtClean="0"/>
              <a:t> it says, “Be done with man.” Idolatry is a result, not the cause. It is the exaltation of man that is idolatry. The tendency of human beings to make our selves the center of all things and to explain all things in terms of ourselves is the problem.” </a:t>
            </a:r>
            <a:r>
              <a:rPr lang="en-US" dirty="0" smtClean="0"/>
              <a:t>True greatness cannot appear until God’s greatness is permitted to shine over all. Until this takes place, humanity’s potential is zero.</a:t>
            </a:r>
          </a:p>
          <a:p>
            <a:endParaRPr lang="en-US" baseline="0" dirty="0" smtClean="0"/>
          </a:p>
          <a:p>
            <a:endParaRPr lang="en-US" baseline="0" dirty="0" smtClean="0"/>
          </a:p>
          <a:p>
            <a:r>
              <a:rPr lang="en-US" baseline="0" dirty="0" smtClean="0"/>
              <a:t>“Is there any cause for glory in humanity </a:t>
            </a:r>
            <a:r>
              <a:rPr lang="en-US" i="1" baseline="0" dirty="0" smtClean="0"/>
              <a:t>apart from God</a:t>
            </a:r>
            <a:r>
              <a:rPr lang="en-US" baseline="0" dirty="0" smtClean="0"/>
              <a:t>? None whatsoever!” </a:t>
            </a:r>
          </a:p>
          <a:p>
            <a:endParaRPr lang="en-US" dirty="0" smtClean="0"/>
          </a:p>
          <a:p>
            <a:r>
              <a:rPr lang="en-US" dirty="0" smtClean="0"/>
              <a:t>“That mortal humans being should attempt to exalt themselves over God is ludicrous; such actions are the perfect evidence that those who do them are not worthy</a:t>
            </a:r>
            <a:r>
              <a:rPr lang="en-US" baseline="0" dirty="0" smtClean="0"/>
              <a:t> of being taken into account. If Israel’s glorious destiny is to be achieved, [if our glorious destiny is to be achieved] it will not be through dependency upon man, but upon trusting the Lord.</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42</a:t>
            </a:fld>
            <a:endParaRPr lang="en-US"/>
          </a:p>
        </p:txBody>
      </p:sp>
    </p:spTree>
    <p:extLst>
      <p:ext uri="{BB962C8B-B14F-4D97-AF65-F5344CB8AC3E}">
        <p14:creationId xmlns:p14="http://schemas.microsoft.com/office/powerpoint/2010/main" val="3094550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This is shocking</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statement from the “Shock Prophet” with another abrupt shift in mood.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Why has God forsaken His people? - </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Israel was not walking in that light but have forsaken God, therefore God has forsaken Israel.</a:t>
            </a:r>
            <a:r>
              <a:rPr lang="en-US" sz="1200" b="0" baseline="0" dirty="0">
                <a:ln>
                  <a:noFill/>
                </a:ln>
                <a:solidFill>
                  <a:schemeClr val="tx1"/>
                </a:solidFill>
                <a:effectLst/>
              </a:rPr>
              <a:t> </a:t>
            </a: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9</a:t>
            </a:fld>
            <a:endParaRPr lang="en-US"/>
          </a:p>
        </p:txBody>
      </p:sp>
    </p:spTree>
    <p:extLst>
      <p:ext uri="{BB962C8B-B14F-4D97-AF65-F5344CB8AC3E}">
        <p14:creationId xmlns:p14="http://schemas.microsoft.com/office/powerpoint/2010/main" val="1272431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Instead of teaching the nations God’s ways, Israel was being taught the ways of the world. They were learning dependence on human greatness, but Isaiah shows in </a:t>
            </a:r>
            <a:r>
              <a:rPr lang="en-US" sz="1200" b="0" dirty="0" smtClean="0">
                <a:ln w="19050">
                  <a:solidFill>
                    <a:srgbClr val="002060"/>
                  </a:solidFill>
                  <a:prstDash val="solid"/>
                </a:ln>
                <a:solidFill>
                  <a:srgbClr val="FFFF00"/>
                </a:solidFill>
                <a:effectLst>
                  <a:outerShdw blurRad="12700" dist="50800" dir="2700000" algn="tl" rotWithShape="0">
                    <a:schemeClr val="tx1"/>
                  </a:outerShdw>
                </a:effectLst>
              </a:rPr>
              <a:t>2:6 – 4:1 </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by a series of stunning contrast how such dependence does not exalt, but humiliates. </a:t>
            </a:r>
          </a:p>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43</a:t>
            </a:fld>
            <a:endParaRPr lang="en-US"/>
          </a:p>
        </p:txBody>
      </p:sp>
    </p:spTree>
    <p:extLst>
      <p:ext uri="{BB962C8B-B14F-4D97-AF65-F5344CB8AC3E}">
        <p14:creationId xmlns:p14="http://schemas.microsoft.com/office/powerpoint/2010/main" val="2814916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section gives particulars to the general statements given in chap. 2. It continues the contrasts between high and lows. In place of great men… expecting them to do miracles on its behalf, it is ruled by incompetents and wastrels.” p. 130. Instead of glory there is shame and loss. The single point is dependence on humanity will not lead to a realization of the destiny of 2:1-5, but a diametrically opposite direction: to dissolution.</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44</a:t>
            </a:fld>
            <a:endParaRPr lang="en-US"/>
          </a:p>
        </p:txBody>
      </p:sp>
    </p:spTree>
    <p:extLst>
      <p:ext uri="{BB962C8B-B14F-4D97-AF65-F5344CB8AC3E}">
        <p14:creationId xmlns:p14="http://schemas.microsoft.com/office/powerpoint/2010/main" val="2139866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45</a:t>
            </a:fld>
            <a:endParaRPr lang="en-US"/>
          </a:p>
        </p:txBody>
      </p:sp>
    </p:spTree>
    <p:extLst>
      <p:ext uri="{BB962C8B-B14F-4D97-AF65-F5344CB8AC3E}">
        <p14:creationId xmlns:p14="http://schemas.microsoft.com/office/powerpoint/2010/main" val="2561129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making</a:t>
            </a:r>
            <a:r>
              <a:rPr lang="en-US" baseline="0" dirty="0" smtClean="0"/>
              <a:t> and trusting</a:t>
            </a:r>
            <a:r>
              <a:rPr lang="en-US" dirty="0" smtClean="0"/>
              <a:t> God for the</a:t>
            </a:r>
            <a:r>
              <a:rPr lang="en-US" baseline="0" dirty="0" smtClean="0"/>
              <a:t> source of greatness.</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46</a:t>
            </a:fld>
            <a:endParaRPr lang="en-US"/>
          </a:p>
        </p:txBody>
      </p:sp>
    </p:spTree>
    <p:extLst>
      <p:ext uri="{BB962C8B-B14F-4D97-AF65-F5344CB8AC3E}">
        <p14:creationId xmlns:p14="http://schemas.microsoft.com/office/powerpoint/2010/main" val="3189607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does not say be done with idols. Rather,</a:t>
            </a:r>
            <a:r>
              <a:rPr lang="en-US" baseline="0" dirty="0" smtClean="0"/>
              <a:t> it says, “Be done with man.” Idolatry is a result, not the cause. It is the exaltation of man that is idolatry. The tendency of human beings to make our selves the center of all things and to explain all things in terms of ourselves is the problem.” </a:t>
            </a:r>
            <a:r>
              <a:rPr lang="en-US" dirty="0" smtClean="0"/>
              <a:t>True greatness cannot appear until God’s greatness is permitted to shine over all. Until this takes place, humanity’s potential is zero.</a:t>
            </a:r>
          </a:p>
          <a:p>
            <a:endParaRPr lang="en-US" baseline="0" dirty="0" smtClean="0"/>
          </a:p>
          <a:p>
            <a:endParaRPr lang="en-US" baseline="0" dirty="0" smtClean="0"/>
          </a:p>
          <a:p>
            <a:r>
              <a:rPr lang="en-US" baseline="0" dirty="0" smtClean="0"/>
              <a:t>“Is there any cause for glory in humanity </a:t>
            </a:r>
            <a:r>
              <a:rPr lang="en-US" i="1" baseline="0" dirty="0" smtClean="0"/>
              <a:t>apart from God</a:t>
            </a:r>
            <a:r>
              <a:rPr lang="en-US" baseline="0" dirty="0" smtClean="0"/>
              <a:t>? None whatsoever!” </a:t>
            </a:r>
          </a:p>
          <a:p>
            <a:endParaRPr lang="en-US" dirty="0" smtClean="0"/>
          </a:p>
          <a:p>
            <a:r>
              <a:rPr lang="en-US" dirty="0" smtClean="0"/>
              <a:t>“That mortal humans being should attempt to exalt themselves over God is ludicrous; such actions are the perfect evidence that those who do them are not worthy</a:t>
            </a:r>
            <a:r>
              <a:rPr lang="en-US" baseline="0" dirty="0" smtClean="0"/>
              <a:t> of being taken into account. If Israel’s glorious destiny is to be achieved, [if our glorious destiny is to be achieved] it will not be through dependency upon man, but upon trusting the Lord.</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47</a:t>
            </a:fld>
            <a:endParaRPr lang="en-US"/>
          </a:p>
        </p:txBody>
      </p:sp>
    </p:spTree>
    <p:extLst>
      <p:ext uri="{BB962C8B-B14F-4D97-AF65-F5344CB8AC3E}">
        <p14:creationId xmlns:p14="http://schemas.microsoft.com/office/powerpoint/2010/main" val="138950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48</a:t>
            </a:fld>
            <a:endParaRPr lang="en-US"/>
          </a:p>
        </p:txBody>
      </p:sp>
    </p:spTree>
    <p:extLst>
      <p:ext uri="{BB962C8B-B14F-4D97-AF65-F5344CB8AC3E}">
        <p14:creationId xmlns:p14="http://schemas.microsoft.com/office/powerpoint/2010/main" val="2138903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49</a:t>
            </a:fld>
            <a:endParaRPr lang="en-US"/>
          </a:p>
        </p:txBody>
      </p:sp>
    </p:spTree>
    <p:extLst>
      <p:ext uri="{BB962C8B-B14F-4D97-AF65-F5344CB8AC3E}">
        <p14:creationId xmlns:p14="http://schemas.microsoft.com/office/powerpoint/2010/main" val="566767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50</a:t>
            </a:fld>
            <a:endParaRPr lang="en-US"/>
          </a:p>
        </p:txBody>
      </p:sp>
    </p:spTree>
    <p:extLst>
      <p:ext uri="{BB962C8B-B14F-4D97-AF65-F5344CB8AC3E}">
        <p14:creationId xmlns:p14="http://schemas.microsoft.com/office/powerpoint/2010/main" val="1381910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51</a:t>
            </a:fld>
            <a:endParaRPr lang="en-US"/>
          </a:p>
        </p:txBody>
      </p:sp>
    </p:spTree>
    <p:extLst>
      <p:ext uri="{BB962C8B-B14F-4D97-AF65-F5344CB8AC3E}">
        <p14:creationId xmlns:p14="http://schemas.microsoft.com/office/powerpoint/2010/main" val="646406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52</a:t>
            </a:fld>
            <a:endParaRPr lang="en-US"/>
          </a:p>
        </p:txBody>
      </p:sp>
    </p:spTree>
    <p:extLst>
      <p:ext uri="{BB962C8B-B14F-4D97-AF65-F5344CB8AC3E}">
        <p14:creationId xmlns:p14="http://schemas.microsoft.com/office/powerpoint/2010/main" val="2612466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This is shocking</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statement from the “Shock Prophet” with another abrupt shift in mood.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Why has God forsaken His people? - </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Israel was not walking in that light but have forsaken God, therefore God has forsaken Israel.</a:t>
            </a:r>
            <a:r>
              <a:rPr lang="en-US" sz="1200" b="0" baseline="0" dirty="0">
                <a:ln>
                  <a:noFill/>
                </a:ln>
                <a:solidFill>
                  <a:schemeClr val="tx1"/>
                </a:solidFill>
                <a:effectLst/>
              </a:rPr>
              <a:t> </a:t>
            </a: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10</a:t>
            </a:fld>
            <a:endParaRPr lang="en-US"/>
          </a:p>
        </p:txBody>
      </p:sp>
    </p:spTree>
    <p:extLst>
      <p:ext uri="{BB962C8B-B14F-4D97-AF65-F5344CB8AC3E}">
        <p14:creationId xmlns:p14="http://schemas.microsoft.com/office/powerpoint/2010/main" val="1057939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leadership in Isaiah’s day was craven and rapacious: greedy, gluttonous, covetous, and self-serving, which made them also destructive, dangerous and violent.</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53</a:t>
            </a:fld>
            <a:endParaRPr lang="en-US"/>
          </a:p>
        </p:txBody>
      </p:sp>
    </p:spTree>
    <p:extLst>
      <p:ext uri="{BB962C8B-B14F-4D97-AF65-F5344CB8AC3E}">
        <p14:creationId xmlns:p14="http://schemas.microsoft.com/office/powerpoint/2010/main" val="215909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54</a:t>
            </a:fld>
            <a:endParaRPr lang="en-US"/>
          </a:p>
        </p:txBody>
      </p:sp>
    </p:spTree>
    <p:extLst>
      <p:ext uri="{BB962C8B-B14F-4D97-AF65-F5344CB8AC3E}">
        <p14:creationId xmlns:p14="http://schemas.microsoft.com/office/powerpoint/2010/main" val="1673641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55</a:t>
            </a:fld>
            <a:endParaRPr lang="en-US"/>
          </a:p>
        </p:txBody>
      </p:sp>
    </p:spTree>
    <p:extLst>
      <p:ext uri="{BB962C8B-B14F-4D97-AF65-F5344CB8AC3E}">
        <p14:creationId xmlns:p14="http://schemas.microsoft.com/office/powerpoint/2010/main" val="76205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56</a:t>
            </a:fld>
            <a:endParaRPr lang="en-US"/>
          </a:p>
        </p:txBody>
      </p:sp>
    </p:spTree>
    <p:extLst>
      <p:ext uri="{BB962C8B-B14F-4D97-AF65-F5344CB8AC3E}">
        <p14:creationId xmlns:p14="http://schemas.microsoft.com/office/powerpoint/2010/main" val="4201842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57</a:t>
            </a:fld>
            <a:endParaRPr lang="en-US"/>
          </a:p>
        </p:txBody>
      </p:sp>
    </p:spTree>
    <p:extLst>
      <p:ext uri="{BB962C8B-B14F-4D97-AF65-F5344CB8AC3E}">
        <p14:creationId xmlns:p14="http://schemas.microsoft.com/office/powerpoint/2010/main" val="4061903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58</a:t>
            </a:fld>
            <a:endParaRPr lang="en-US"/>
          </a:p>
        </p:txBody>
      </p:sp>
    </p:spTree>
    <p:extLst>
      <p:ext uri="{BB962C8B-B14F-4D97-AF65-F5344CB8AC3E}">
        <p14:creationId xmlns:p14="http://schemas.microsoft.com/office/powerpoint/2010/main" val="625567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59</a:t>
            </a:fld>
            <a:endParaRPr lang="en-US"/>
          </a:p>
        </p:txBody>
      </p:sp>
    </p:spTree>
    <p:extLst>
      <p:ext uri="{BB962C8B-B14F-4D97-AF65-F5344CB8AC3E}">
        <p14:creationId xmlns:p14="http://schemas.microsoft.com/office/powerpoint/2010/main" val="1658035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60</a:t>
            </a:fld>
            <a:endParaRPr lang="en-US"/>
          </a:p>
        </p:txBody>
      </p:sp>
    </p:spTree>
    <p:extLst>
      <p:ext uri="{BB962C8B-B14F-4D97-AF65-F5344CB8AC3E}">
        <p14:creationId xmlns:p14="http://schemas.microsoft.com/office/powerpoint/2010/main" val="2003857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61</a:t>
            </a:fld>
            <a:endParaRPr lang="en-US"/>
          </a:p>
        </p:txBody>
      </p:sp>
    </p:spTree>
    <p:extLst>
      <p:ext uri="{BB962C8B-B14F-4D97-AF65-F5344CB8AC3E}">
        <p14:creationId xmlns:p14="http://schemas.microsoft.com/office/powerpoint/2010/main" val="7595657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62</a:t>
            </a:fld>
            <a:endParaRPr lang="en-US"/>
          </a:p>
        </p:txBody>
      </p:sp>
    </p:spTree>
    <p:extLst>
      <p:ext uri="{BB962C8B-B14F-4D97-AF65-F5344CB8AC3E}">
        <p14:creationId xmlns:p14="http://schemas.microsoft.com/office/powerpoint/2010/main" val="2615125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This is shocking</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statement from the “Shock Prophet” with another abrupt shift in mood.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Why has God forsaken His people? - </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Israel was not walking in that light but have forsaken God, therefore God has forsaken Israel.</a:t>
            </a:r>
            <a:r>
              <a:rPr lang="en-US" sz="1200" b="0" baseline="0" dirty="0">
                <a:ln>
                  <a:noFill/>
                </a:ln>
                <a:solidFill>
                  <a:schemeClr val="tx1"/>
                </a:solidFill>
                <a:effectLst/>
              </a:rPr>
              <a:t> </a:t>
            </a: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11</a:t>
            </a:fld>
            <a:endParaRPr lang="en-US"/>
          </a:p>
        </p:txBody>
      </p:sp>
    </p:spTree>
    <p:extLst>
      <p:ext uri="{BB962C8B-B14F-4D97-AF65-F5344CB8AC3E}">
        <p14:creationId xmlns:p14="http://schemas.microsoft.com/office/powerpoint/2010/main" val="22787005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Israel is pictured as beautiful,</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wealthy women secure in luxury and allure,</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reduced to scabrous hag begging to belong to someone.</a:t>
            </a:r>
          </a:p>
        </p:txBody>
      </p:sp>
      <p:sp>
        <p:nvSpPr>
          <p:cNvPr id="4" name="Slide Number Placeholder 3"/>
          <p:cNvSpPr>
            <a:spLocks noGrp="1"/>
          </p:cNvSpPr>
          <p:nvPr>
            <p:ph type="sldNum" sz="quarter" idx="10"/>
          </p:nvPr>
        </p:nvSpPr>
        <p:spPr/>
        <p:txBody>
          <a:bodyPr/>
          <a:lstStyle/>
          <a:p>
            <a:fld id="{494A7CA5-FA0C-4D65-AD42-999E74428F08}" type="slidenum">
              <a:rPr lang="en-US" smtClean="0"/>
              <a:t>63</a:t>
            </a:fld>
            <a:endParaRPr lang="en-US"/>
          </a:p>
        </p:txBody>
      </p:sp>
    </p:spTree>
    <p:extLst>
      <p:ext uri="{BB962C8B-B14F-4D97-AF65-F5344CB8AC3E}">
        <p14:creationId xmlns:p14="http://schemas.microsoft.com/office/powerpoint/2010/main" val="998278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64</a:t>
            </a:fld>
            <a:endParaRPr lang="en-US"/>
          </a:p>
        </p:txBody>
      </p:sp>
    </p:spTree>
    <p:extLst>
      <p:ext uri="{BB962C8B-B14F-4D97-AF65-F5344CB8AC3E}">
        <p14:creationId xmlns:p14="http://schemas.microsoft.com/office/powerpoint/2010/main" val="2873362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65</a:t>
            </a:fld>
            <a:endParaRPr lang="en-US"/>
          </a:p>
        </p:txBody>
      </p:sp>
    </p:spTree>
    <p:extLst>
      <p:ext uri="{BB962C8B-B14F-4D97-AF65-F5344CB8AC3E}">
        <p14:creationId xmlns:p14="http://schemas.microsoft.com/office/powerpoint/2010/main" val="30022533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66</a:t>
            </a:fld>
            <a:endParaRPr lang="en-US"/>
          </a:p>
        </p:txBody>
      </p:sp>
    </p:spTree>
    <p:extLst>
      <p:ext uri="{BB962C8B-B14F-4D97-AF65-F5344CB8AC3E}">
        <p14:creationId xmlns:p14="http://schemas.microsoft.com/office/powerpoint/2010/main" val="9285846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67</a:t>
            </a:fld>
            <a:endParaRPr lang="en-US"/>
          </a:p>
        </p:txBody>
      </p:sp>
    </p:spTree>
    <p:extLst>
      <p:ext uri="{BB962C8B-B14F-4D97-AF65-F5344CB8AC3E}">
        <p14:creationId xmlns:p14="http://schemas.microsoft.com/office/powerpoint/2010/main" val="37100283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68</a:t>
            </a:fld>
            <a:endParaRPr lang="en-US"/>
          </a:p>
        </p:txBody>
      </p:sp>
    </p:spTree>
    <p:extLst>
      <p:ext uri="{BB962C8B-B14F-4D97-AF65-F5344CB8AC3E}">
        <p14:creationId xmlns:p14="http://schemas.microsoft.com/office/powerpoint/2010/main" val="21880359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69</a:t>
            </a:fld>
            <a:endParaRPr lang="en-US"/>
          </a:p>
        </p:txBody>
      </p:sp>
    </p:spTree>
    <p:extLst>
      <p:ext uri="{BB962C8B-B14F-4D97-AF65-F5344CB8AC3E}">
        <p14:creationId xmlns:p14="http://schemas.microsoft.com/office/powerpoint/2010/main" val="3721306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70</a:t>
            </a:fld>
            <a:endParaRPr lang="en-US"/>
          </a:p>
        </p:txBody>
      </p:sp>
    </p:spTree>
    <p:extLst>
      <p:ext uri="{BB962C8B-B14F-4D97-AF65-F5344CB8AC3E}">
        <p14:creationId xmlns:p14="http://schemas.microsoft.com/office/powerpoint/2010/main" val="36338746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does not say be done with idols. Rather,</a:t>
            </a:r>
            <a:r>
              <a:rPr lang="en-US" baseline="0" dirty="0" smtClean="0"/>
              <a:t> it says, “Be done with man.” Idolatry is a result, not the cause. It is the exaltation of man that is idolatry. The tendency of human beings to make our selves the center of all things and to explain all things in terms of ourselves is the problem.”</a:t>
            </a:r>
          </a:p>
          <a:p>
            <a:endParaRPr lang="en-US" baseline="0" dirty="0" smtClean="0"/>
          </a:p>
          <a:p>
            <a:r>
              <a:rPr lang="en-US" baseline="0" dirty="0" smtClean="0"/>
              <a:t>“Is there any cause for glory in humanity </a:t>
            </a:r>
            <a:r>
              <a:rPr lang="en-US" i="1" baseline="0" dirty="0" smtClean="0"/>
              <a:t>apart from God</a:t>
            </a:r>
            <a:r>
              <a:rPr lang="en-US" baseline="0" dirty="0" smtClean="0"/>
              <a:t>? None whatsoever!” </a:t>
            </a:r>
          </a:p>
          <a:p>
            <a:endParaRPr lang="en-US" dirty="0" smtClean="0"/>
          </a:p>
          <a:p>
            <a:r>
              <a:rPr lang="en-US" dirty="0" smtClean="0"/>
              <a:t>“That mortal humans being should attempt to exalt themselves over God is ludicrous; such actions are the perfect evidence that those who do them are not worthy</a:t>
            </a:r>
            <a:r>
              <a:rPr lang="en-US" baseline="0" dirty="0" smtClean="0"/>
              <a:t> of being taken into account. If Israel’s glorious destiny is to be achieved, [if our glorious destiny is to be achieved] it will not be through dependency upon man, but upon trusting the Lord.</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71</a:t>
            </a:fld>
            <a:endParaRPr lang="en-US"/>
          </a:p>
        </p:txBody>
      </p:sp>
    </p:spTree>
    <p:extLst>
      <p:ext uri="{BB962C8B-B14F-4D97-AF65-F5344CB8AC3E}">
        <p14:creationId xmlns:p14="http://schemas.microsoft.com/office/powerpoint/2010/main" val="963007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12</a:t>
            </a:fld>
            <a:endParaRPr lang="en-US"/>
          </a:p>
        </p:txBody>
      </p:sp>
    </p:spTree>
    <p:extLst>
      <p:ext uri="{BB962C8B-B14F-4D97-AF65-F5344CB8AC3E}">
        <p14:creationId xmlns:p14="http://schemas.microsoft.com/office/powerpoint/2010/main" val="384532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13</a:t>
            </a:fld>
            <a:endParaRPr lang="en-US"/>
          </a:p>
        </p:txBody>
      </p:sp>
    </p:spTree>
    <p:extLst>
      <p:ext uri="{BB962C8B-B14F-4D97-AF65-F5344CB8AC3E}">
        <p14:creationId xmlns:p14="http://schemas.microsoft.com/office/powerpoint/2010/main" val="225039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14</a:t>
            </a:fld>
            <a:endParaRPr lang="en-US"/>
          </a:p>
        </p:txBody>
      </p:sp>
    </p:spTree>
    <p:extLst>
      <p:ext uri="{BB962C8B-B14F-4D97-AF65-F5344CB8AC3E}">
        <p14:creationId xmlns:p14="http://schemas.microsoft.com/office/powerpoint/2010/main" val="233415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15</a:t>
            </a:fld>
            <a:endParaRPr lang="en-US"/>
          </a:p>
        </p:txBody>
      </p:sp>
    </p:spTree>
    <p:extLst>
      <p:ext uri="{BB962C8B-B14F-4D97-AF65-F5344CB8AC3E}">
        <p14:creationId xmlns:p14="http://schemas.microsoft.com/office/powerpoint/2010/main" val="465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16</a:t>
            </a:fld>
            <a:endParaRPr lang="en-US"/>
          </a:p>
        </p:txBody>
      </p:sp>
    </p:spTree>
    <p:extLst>
      <p:ext uri="{BB962C8B-B14F-4D97-AF65-F5344CB8AC3E}">
        <p14:creationId xmlns:p14="http://schemas.microsoft.com/office/powerpoint/2010/main" val="16696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8894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69552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67822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41217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A0DF6-AE89-4619-BBA1-51BD8DD6DDAC}"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78955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7A0DF6-AE89-4619-BBA1-51BD8DD6DDAC}"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11381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7A0DF6-AE89-4619-BBA1-51BD8DD6DDAC}" type="datetimeFigureOut">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70639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7A0DF6-AE89-4619-BBA1-51BD8DD6DDAC}" type="datetimeFigureOut">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3783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A0DF6-AE89-4619-BBA1-51BD8DD6DDAC}" type="datetimeFigureOut">
              <a:rPr lang="en-US" smtClean="0"/>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6204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4360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7416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A0DF6-AE89-4619-BBA1-51BD8DD6DDAC}" type="datetimeFigureOut">
              <a:rPr lang="en-US" smtClean="0"/>
              <a:t>6/16/2020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04BDB-5D3B-4C12-A784-38F68DB12405}" type="slidenum">
              <a:rPr lang="en-US" smtClean="0"/>
              <a:t>‹#›</a:t>
            </a:fld>
            <a:endParaRPr lang="en-US"/>
          </a:p>
        </p:txBody>
      </p:sp>
    </p:spTree>
    <p:extLst>
      <p:ext uri="{BB962C8B-B14F-4D97-AF65-F5344CB8AC3E}">
        <p14:creationId xmlns:p14="http://schemas.microsoft.com/office/powerpoint/2010/main" val="3630915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Tree>
    <p:extLst>
      <p:ext uri="{BB962C8B-B14F-4D97-AF65-F5344CB8AC3E}">
        <p14:creationId xmlns:p14="http://schemas.microsoft.com/office/powerpoint/2010/main" val="4098137062"/>
      </p:ext>
    </p:extLst>
  </p:cSld>
  <p:clrMapOvr>
    <a:masterClrMapping/>
  </p:clrMapOvr>
  <mc:AlternateContent xmlns:mc="http://schemas.openxmlformats.org/markup-compatibility/2006" xmlns:p14="http://schemas.microsoft.com/office/powerpoint/2010/main">
    <mc:Choice Requires="p14">
      <p:transition spd="slow" p14:dur="1250">
        <p:wipe dir="d"/>
      </p:transition>
    </mc:Choice>
    <mc:Fallback xmlns="">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220632"/>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 have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forsaken</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Your people, the house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Jacob...”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(2:6a)</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275067" y="3624837"/>
            <a:ext cx="8673871"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Israel has forsaken the LORD and had fill their land with the ways of the nations and the land was full of idols.</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557234694"/>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220632"/>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 have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forsaken</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Your people, the house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Jacob...”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(2:6a)</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230491" y="3662236"/>
            <a:ext cx="8673871"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Because Israel had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forsaken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the 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He will remove them from the land to far away places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(6:12)</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911890906"/>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220632"/>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 have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forsaken</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Your people, the house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Jacob...”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(2:6a)</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230491" y="3662236"/>
            <a:ext cx="8673871"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Their fortified cities will become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desolate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and their homes will be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forsaken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and the land will become a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wilderness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(27:10)</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933873488"/>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2" name="Rectangle 11"/>
          <p:cNvSpPr/>
          <p:nvPr/>
        </p:nvSpPr>
        <p:spPr>
          <a:xfrm>
            <a:off x="275067" y="5318077"/>
            <a:ext cx="8673871"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The Forsaking is Temporary</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4" name="Rectangle 13"/>
          <p:cNvSpPr/>
          <p:nvPr/>
        </p:nvSpPr>
        <p:spPr>
          <a:xfrm>
            <a:off x="193904" y="1220632"/>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 have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forsaken</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Your people, the house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Jacob...”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(2:6a)</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453014118"/>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2" y="1218159"/>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 mere moment I have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forsaken</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you, 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with great mercies I will gather you</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(54:7)</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275067" y="5318077"/>
            <a:ext cx="8673871"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The Forsaking is Temporary</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107240601"/>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218159"/>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“You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no longer be termed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Forsaken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nor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your land any more be termed Desolate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(62:4)</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275067" y="5318077"/>
            <a:ext cx="8673871"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The Forsaking is Temporary</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101370239"/>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2" name="Rectangle 11"/>
          <p:cNvSpPr/>
          <p:nvPr/>
        </p:nvSpPr>
        <p:spPr>
          <a:xfrm>
            <a:off x="275067" y="5318077"/>
            <a:ext cx="8673871"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All is Not Forsaken</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149327" y="1211404"/>
            <a:ext cx="8836199"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After the cities are laid waste, the land utterly desolate, and the people from it, a new nation shall rise from the ashes - “So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holy seed shall be its stump</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(6:11-15)</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8" name="Rectangle 7"/>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77590759"/>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76496"/>
            <a:ext cx="8836199" cy="4154984"/>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also will be a refuge for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oppressed, a refuge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in times of trouble.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those who know Your name will put their trust in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You; For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You, 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have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not forsaken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those who seek You</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(Psalm 9:9-10)</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454932" y="5613497"/>
            <a:ext cx="8224988"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 Righteous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are</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 Not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F</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orsaken</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7796590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0" y="1467612"/>
            <a:ext cx="9153145" cy="2862322"/>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Can New Testament Believers</a:t>
            </a:r>
          </a:p>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Forsake the 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6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6925738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18159"/>
            <a:ext cx="8836199" cy="2877711"/>
          </a:xfrm>
          <a:prstGeom prst="rect">
            <a:avLst/>
          </a:prstGeom>
          <a:noFill/>
          <a:effectLst>
            <a:softEdge rad="127000"/>
          </a:effectLst>
        </p:spPr>
        <p:txBody>
          <a:bodyPr wrap="square" lIns="91440" tIns="45720" rIns="91440" bIns="45720">
            <a:spAutoFit/>
          </a:bodyPr>
          <a:lstStyle/>
          <a:p>
            <a:pPr algn="just">
              <a:spcAft>
                <a:spcPts val="600"/>
              </a:spcAft>
            </a:pP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Paul said, </a:t>
            </a:r>
          </a:p>
          <a:p>
            <a:pPr algn="just">
              <a:spcAft>
                <a:spcPts val="600"/>
              </a:spcAft>
            </a:pP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“Demas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has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forsaken</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me, having loved this present world, and has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departed…”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2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Tim. 4:10 )</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5824495"/>
            <a:ext cx="9153145"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Can NT Believers Forsake the 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71736234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60" y="3985807"/>
            <a:ext cx="3542809" cy="2658286"/>
          </a:xfrm>
          <a:prstGeom prst="rect">
            <a:avLst/>
          </a:prstGeom>
          <a:effectLst>
            <a:softEdge rad="381000"/>
          </a:effectLst>
        </p:spPr>
      </p:pic>
      <p:sp>
        <p:nvSpPr>
          <p:cNvPr id="2" name="Rectangle 1"/>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7391397" y="4840674"/>
            <a:ext cx="1602445" cy="1538095"/>
          </a:xfrm>
          <a:prstGeom prst="rect">
            <a:avLst/>
          </a:prstGeom>
          <a:effectLst>
            <a:softEdge rad="63500"/>
          </a:effectLst>
        </p:spPr>
      </p:pic>
      <p:sp>
        <p:nvSpPr>
          <p:cNvPr id="8" name="Rectangle 7"/>
          <p:cNvSpPr/>
          <p:nvPr/>
        </p:nvSpPr>
        <p:spPr>
          <a:xfrm>
            <a:off x="1511781" y="4798153"/>
            <a:ext cx="6027304" cy="1200329"/>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Doom to Bloom</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
        <p:nvSpPr>
          <p:cNvPr id="11" name="Rectangle 10"/>
          <p:cNvSpPr/>
          <p:nvPr/>
        </p:nvSpPr>
        <p:spPr>
          <a:xfrm>
            <a:off x="495300" y="198610"/>
            <a:ext cx="8153400" cy="1200329"/>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Light out of Darkness</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3531210394"/>
      </p:ext>
    </p:extLst>
  </p:cSld>
  <p:clrMapOvr>
    <a:masterClrMapping/>
  </p:clrMapOvr>
  <mc:AlternateContent xmlns:mc="http://schemas.openxmlformats.org/markup-compatibility/2006" xmlns:p14="http://schemas.microsoft.com/office/powerpoint/2010/main">
    <mc:Choice Requires="p14">
      <p:transition spd="slow" p14:dur="125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par>
                                <p:cTn id="17" presetID="10" presetClass="entr" presetSubtype="0"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childTnLst>
                                </p:cTn>
                              </p:par>
                            </p:childTnLst>
                          </p:cTn>
                        </p:par>
                        <p:par>
                          <p:cTn id="20" fill="hold">
                            <p:stCondLst>
                              <p:cond delay="3250"/>
                            </p:stCondLst>
                            <p:childTnLst>
                              <p:par>
                                <p:cTn id="21" presetID="22" presetClass="entr" presetSubtype="8"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10526"/>
            <a:ext cx="8836199" cy="4231928"/>
          </a:xfrm>
          <a:prstGeom prst="rect">
            <a:avLst/>
          </a:prstGeom>
          <a:noFill/>
          <a:effectLst>
            <a:softEdge rad="127000"/>
          </a:effectLst>
        </p:spPr>
        <p:txBody>
          <a:bodyPr wrap="square" lIns="91440" tIns="45720" rIns="91440" bIns="45720">
            <a:spAutoFit/>
          </a:bodyPr>
          <a:lstStyle/>
          <a:p>
            <a:pPr algn="just">
              <a:spcAft>
                <a:spcPts val="600"/>
              </a:spcAft>
            </a:pP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Peter spoke of false teachers, </a:t>
            </a:r>
          </a:p>
          <a:p>
            <a:pPr algn="just">
              <a:spcAft>
                <a:spcPts val="600"/>
              </a:spcAft>
            </a:pP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“They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have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forsaken</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the right way and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gone astray</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following the way of </a:t>
            </a:r>
            <a:r>
              <a:rPr lang="en-US" sz="4400" b="1" dirty="0">
                <a:ln w="19050">
                  <a:solidFill>
                    <a:srgbClr val="002060"/>
                  </a:solidFill>
                  <a:prstDash val="solid"/>
                </a:ln>
                <a:solidFill>
                  <a:srgbClr val="FFC000"/>
                </a:solidFill>
                <a:effectLst>
                  <a:outerShdw blurRad="12700" dist="50800" dir="2700000" algn="tl" rotWithShape="0">
                    <a:schemeClr val="tx1"/>
                  </a:outerShdw>
                </a:effectLst>
              </a:rPr>
              <a:t>Balaam</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the son of </a:t>
            </a:r>
            <a:r>
              <a:rPr lang="en-US" sz="4400" b="1" dirty="0" err="1">
                <a:ln w="19050">
                  <a:solidFill>
                    <a:srgbClr val="002060"/>
                  </a:solidFill>
                  <a:prstDash val="solid"/>
                </a:ln>
                <a:solidFill>
                  <a:schemeClr val="bg1"/>
                </a:solidFill>
                <a:effectLst>
                  <a:outerShdw blurRad="12700" dist="50800" dir="2700000" algn="tl" rotWithShape="0">
                    <a:schemeClr val="tx1"/>
                  </a:outerShdw>
                </a:effectLst>
              </a:rPr>
              <a:t>Beor</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who loved the wages of unrighteousness</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2 Peter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2:15)</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5824495"/>
            <a:ext cx="9153145"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Can NT Believers Forsake the 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24319597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92953"/>
            <a:ext cx="8836199" cy="4139595"/>
          </a:xfrm>
          <a:prstGeom prst="rect">
            <a:avLst/>
          </a:prstGeom>
          <a:noFill/>
          <a:effectLst>
            <a:softEdge rad="127000"/>
          </a:effectLst>
        </p:spPr>
        <p:txBody>
          <a:bodyPr wrap="square" lIns="91440" tIns="45720" rIns="91440" bIns="45720">
            <a:spAutoFit/>
          </a:bodyPr>
          <a:lstStyle/>
          <a:p>
            <a:pPr algn="just">
              <a:spcAft>
                <a:spcPts val="600"/>
              </a:spcAft>
            </a:pP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 Church in Pergamos,</a:t>
            </a:r>
          </a:p>
          <a:p>
            <a:pPr algn="just">
              <a:spcAft>
                <a:spcPts val="600"/>
              </a:spcAft>
            </a:pPr>
            <a:r>
              <a:rPr lang="en-US" sz="4300" b="1" dirty="0" smtClean="0">
                <a:ln w="19050">
                  <a:solidFill>
                    <a:srgbClr val="002060"/>
                  </a:solidFill>
                  <a:prstDash val="solid"/>
                </a:ln>
                <a:solidFill>
                  <a:schemeClr val="bg1"/>
                </a:solidFill>
                <a:effectLst>
                  <a:outerShdw blurRad="12700" dist="50800" dir="2700000" algn="tl" rotWithShape="0">
                    <a:schemeClr val="tx1"/>
                  </a:outerShdw>
                </a:effectLst>
              </a:rPr>
              <a:t>“…there </a:t>
            </a:r>
            <a:r>
              <a:rPr lang="en-US" sz="4300" b="1" dirty="0" smtClean="0">
                <a:ln w="19050">
                  <a:solidFill>
                    <a:srgbClr val="002060"/>
                  </a:solidFill>
                  <a:prstDash val="solid"/>
                </a:ln>
                <a:solidFill>
                  <a:srgbClr val="FFC000"/>
                </a:solidFill>
                <a:effectLst>
                  <a:outerShdw blurRad="12700" dist="50800" dir="2700000" algn="tl" rotWithShape="0">
                    <a:schemeClr val="tx1"/>
                  </a:outerShdw>
                </a:effectLst>
              </a:rPr>
              <a:t>those</a:t>
            </a:r>
            <a:r>
              <a:rPr lang="en-US" sz="4300" b="1" dirty="0" smtClean="0">
                <a:ln w="19050">
                  <a:solidFill>
                    <a:srgbClr val="002060"/>
                  </a:solidFill>
                  <a:prstDash val="solid"/>
                </a:ln>
                <a:solidFill>
                  <a:schemeClr val="bg1"/>
                </a:solidFill>
                <a:effectLst>
                  <a:outerShdw blurRad="12700" dist="50800" dir="2700000" algn="tl" rotWithShape="0">
                    <a:schemeClr val="tx1"/>
                  </a:outerShdw>
                </a:effectLst>
              </a:rPr>
              <a:t> who </a:t>
            </a:r>
            <a:r>
              <a:rPr lang="en-US" sz="4300" b="1" dirty="0" smtClean="0">
                <a:ln w="19050">
                  <a:solidFill>
                    <a:srgbClr val="002060"/>
                  </a:solidFill>
                  <a:prstDash val="solid"/>
                </a:ln>
                <a:solidFill>
                  <a:srgbClr val="FFFF00"/>
                </a:solidFill>
                <a:effectLst>
                  <a:outerShdw blurRad="12700" dist="50800" dir="2700000" algn="tl" rotWithShape="0">
                    <a:schemeClr val="tx1"/>
                  </a:outerShdw>
                </a:effectLst>
              </a:rPr>
              <a:t>hold</a:t>
            </a:r>
            <a:r>
              <a:rPr lang="en-US" sz="4300" b="1" dirty="0" smtClean="0">
                <a:ln w="19050">
                  <a:solidFill>
                    <a:srgbClr val="002060"/>
                  </a:solidFill>
                  <a:prstDash val="solid"/>
                </a:ln>
                <a:solidFill>
                  <a:schemeClr val="bg1"/>
                </a:solidFill>
                <a:effectLst>
                  <a:outerShdw blurRad="12700" dist="50800" dir="2700000" algn="tl" rotWithShape="0">
                    <a:schemeClr val="tx1"/>
                  </a:outerShdw>
                </a:effectLst>
              </a:rPr>
              <a:t> the doctrine of </a:t>
            </a:r>
            <a:r>
              <a:rPr lang="en-US" sz="4300" b="1" dirty="0" smtClean="0">
                <a:ln w="19050">
                  <a:solidFill>
                    <a:srgbClr val="002060"/>
                  </a:solidFill>
                  <a:prstDash val="solid"/>
                </a:ln>
                <a:solidFill>
                  <a:srgbClr val="FFC000"/>
                </a:solidFill>
                <a:effectLst>
                  <a:outerShdw blurRad="12700" dist="50800" dir="2700000" algn="tl" rotWithShape="0">
                    <a:schemeClr val="tx1"/>
                  </a:outerShdw>
                </a:effectLst>
              </a:rPr>
              <a:t>Balaam</a:t>
            </a:r>
            <a:r>
              <a:rPr lang="en-US" sz="4300" b="1" dirty="0" smtClean="0">
                <a:ln w="19050">
                  <a:solidFill>
                    <a:srgbClr val="002060"/>
                  </a:solidFill>
                  <a:prstDash val="solid"/>
                </a:ln>
                <a:solidFill>
                  <a:schemeClr val="bg1"/>
                </a:solidFill>
                <a:effectLst>
                  <a:outerShdw blurRad="12700" dist="50800" dir="2700000" algn="tl" rotWithShape="0">
                    <a:schemeClr val="tx1"/>
                  </a:outerShdw>
                </a:effectLst>
              </a:rPr>
              <a:t>, who taught </a:t>
            </a:r>
            <a:r>
              <a:rPr lang="en-US" sz="4300" b="1" dirty="0" err="1" smtClean="0">
                <a:ln w="19050">
                  <a:solidFill>
                    <a:srgbClr val="002060"/>
                  </a:solidFill>
                  <a:prstDash val="solid"/>
                </a:ln>
                <a:solidFill>
                  <a:schemeClr val="bg1"/>
                </a:solidFill>
                <a:effectLst>
                  <a:outerShdw blurRad="12700" dist="50800" dir="2700000" algn="tl" rotWithShape="0">
                    <a:schemeClr val="tx1"/>
                  </a:outerShdw>
                </a:effectLst>
              </a:rPr>
              <a:t>Balak</a:t>
            </a:r>
            <a:r>
              <a:rPr lang="en-US" sz="4300" b="1" dirty="0" smtClean="0">
                <a:ln w="19050">
                  <a:solidFill>
                    <a:srgbClr val="002060"/>
                  </a:solidFill>
                  <a:prstDash val="solid"/>
                </a:ln>
                <a:solidFill>
                  <a:schemeClr val="bg1"/>
                </a:solidFill>
                <a:effectLst>
                  <a:outerShdw blurRad="12700" dist="50800" dir="2700000" algn="tl" rotWithShape="0">
                    <a:schemeClr val="tx1"/>
                  </a:outerShdw>
                </a:effectLst>
              </a:rPr>
              <a:t> to put a stumbling block before the children of Israel, to eat things sacrificed to </a:t>
            </a:r>
            <a:r>
              <a:rPr lang="en-US" sz="4300" b="1" dirty="0" smtClean="0">
                <a:ln w="19050">
                  <a:solidFill>
                    <a:srgbClr val="002060"/>
                  </a:solidFill>
                  <a:prstDash val="solid"/>
                </a:ln>
                <a:solidFill>
                  <a:srgbClr val="FFFF00"/>
                </a:solidFill>
                <a:effectLst>
                  <a:outerShdw blurRad="12700" dist="50800" dir="2700000" algn="tl" rotWithShape="0">
                    <a:schemeClr val="tx1"/>
                  </a:outerShdw>
                </a:effectLst>
              </a:rPr>
              <a:t>idols</a:t>
            </a:r>
            <a:r>
              <a:rPr lang="en-US" sz="4300" b="1" dirty="0" smtClean="0">
                <a:ln w="19050">
                  <a:solidFill>
                    <a:srgbClr val="002060"/>
                  </a:solidFill>
                  <a:prstDash val="solid"/>
                </a:ln>
                <a:solidFill>
                  <a:schemeClr val="bg1"/>
                </a:solidFill>
                <a:effectLst>
                  <a:outerShdw blurRad="12700" dist="50800" dir="2700000" algn="tl" rotWithShape="0">
                    <a:schemeClr val="tx1"/>
                  </a:outerShdw>
                </a:effectLst>
              </a:rPr>
              <a:t>, and to commit sexual immorality…”</a:t>
            </a:r>
            <a:endParaRPr lang="en-US" sz="43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5824495"/>
            <a:ext cx="9153145"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Can NT Believers Forsake the 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54635907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87470"/>
            <a:ext cx="8836199" cy="4154984"/>
          </a:xfrm>
          <a:prstGeom prst="rect">
            <a:avLst/>
          </a:prstGeom>
          <a:noFill/>
          <a:effectLst>
            <a:softEdge rad="127000"/>
          </a:effectLst>
        </p:spPr>
        <p:txBody>
          <a:bodyPr wrap="square" lIns="91440" tIns="45720" rIns="91440" bIns="45720">
            <a:spAutoFit/>
          </a:bodyPr>
          <a:lstStyle/>
          <a:p>
            <a:pPr algn="just">
              <a:spcAft>
                <a:spcPts val="600"/>
              </a:spcAft>
            </a:pP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“Thus</a:t>
            </a:r>
            <a:r>
              <a:rPr lang="en-US" sz="4400" b="1" dirty="0" smtClean="0">
                <a:ln w="19050">
                  <a:solidFill>
                    <a:srgbClr val="002060"/>
                  </a:solidFill>
                  <a:prstDash val="solid"/>
                </a:ln>
                <a:solidFill>
                  <a:srgbClr val="FFC000"/>
                </a:solidFill>
                <a:effectLst>
                  <a:outerShdw blurRad="12700" dist="50800" dir="2700000" algn="tl" rotWithShape="0">
                    <a:schemeClr val="tx1"/>
                  </a:outerShdw>
                </a:effectLst>
              </a:rPr>
              <a: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you</a:t>
            </a:r>
            <a:r>
              <a:rPr lang="en-US" sz="4400" b="1" dirty="0">
                <a:ln w="19050">
                  <a:solidFill>
                    <a:srgbClr val="002060"/>
                  </a:solidFill>
                  <a:prstDash val="solid"/>
                </a:ln>
                <a:solidFill>
                  <a:srgbClr val="FFC000"/>
                </a:solidFill>
                <a:effectLst>
                  <a:outerShdw blurRad="12700" dist="50800" dir="2700000" algn="tl" rotWithShape="0">
                    <a:schemeClr val="tx1"/>
                  </a:outerShdw>
                </a:effectLst>
              </a:rPr>
              <a: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also have </a:t>
            </a:r>
            <a:r>
              <a:rPr lang="en-US" sz="4400" b="1" dirty="0">
                <a:ln w="19050">
                  <a:solidFill>
                    <a:srgbClr val="002060"/>
                  </a:solidFill>
                  <a:prstDash val="solid"/>
                </a:ln>
                <a:solidFill>
                  <a:srgbClr val="FFC000"/>
                </a:solidFill>
                <a:effectLst>
                  <a:outerShdw blurRad="12700" dist="50800" dir="2700000" algn="tl" rotWithShape="0">
                    <a:schemeClr val="tx1"/>
                  </a:outerShdw>
                </a:effectLst>
              </a:rPr>
              <a:t>those</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who hold the doctrine of the </a:t>
            </a:r>
            <a:r>
              <a:rPr lang="en-US" sz="4400" b="1" dirty="0">
                <a:ln w="19050">
                  <a:solidFill>
                    <a:srgbClr val="002060"/>
                  </a:solidFill>
                  <a:prstDash val="solid"/>
                </a:ln>
                <a:solidFill>
                  <a:srgbClr val="FFC000"/>
                </a:solidFill>
                <a:effectLst>
                  <a:outerShdw blurRad="12700" dist="50800" dir="2700000" algn="tl" rotWithShape="0">
                    <a:schemeClr val="tx1"/>
                  </a:outerShdw>
                </a:effectLst>
              </a:rPr>
              <a:t>Nicolaitans</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which thing I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hate. Repent</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or else I will come to you quickly and will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fight against </a:t>
            </a:r>
            <a:r>
              <a:rPr lang="en-US" sz="4400" b="1" dirty="0">
                <a:ln w="19050">
                  <a:solidFill>
                    <a:srgbClr val="002060"/>
                  </a:solidFill>
                  <a:prstDash val="solid"/>
                </a:ln>
                <a:solidFill>
                  <a:srgbClr val="FFC000"/>
                </a:solidFill>
                <a:effectLst>
                  <a:outerShdw blurRad="12700" dist="50800" dir="2700000" algn="tl" rotWithShape="0">
                    <a:schemeClr val="tx1"/>
                  </a:outerShdw>
                </a:effectLst>
              </a:rPr>
              <a:t>them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with</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the sword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of My mouth</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(Rev. 2:14-16)</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5824495"/>
            <a:ext cx="9153145"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Can NT Believers Forsake the 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71889172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28017"/>
            <a:ext cx="8836199" cy="4231928"/>
          </a:xfrm>
          <a:prstGeom prst="rect">
            <a:avLst/>
          </a:prstGeom>
          <a:noFill/>
          <a:effectLst>
            <a:softEdge rad="127000"/>
          </a:effectLst>
        </p:spPr>
        <p:txBody>
          <a:bodyPr wrap="square" lIns="91440" tIns="45720" rIns="91440" bIns="45720">
            <a:spAutoFit/>
          </a:bodyPr>
          <a:lstStyle/>
          <a:p>
            <a:pPr algn="just">
              <a:spcAft>
                <a:spcPts val="600"/>
              </a:spcAft>
            </a:pP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 Church at Thyatira,</a:t>
            </a:r>
          </a:p>
          <a:p>
            <a:pPr algn="just">
              <a:spcAft>
                <a:spcPts val="600"/>
              </a:spcAft>
            </a:pP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“…you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allow that woman </a:t>
            </a:r>
            <a:r>
              <a:rPr lang="en-US" sz="4400" b="1" dirty="0">
                <a:ln w="19050">
                  <a:solidFill>
                    <a:srgbClr val="002060"/>
                  </a:solidFill>
                  <a:prstDash val="solid"/>
                </a:ln>
                <a:solidFill>
                  <a:srgbClr val="FFC000"/>
                </a:solidFill>
                <a:effectLst>
                  <a:outerShdw blurRad="12700" dist="50800" dir="2700000" algn="tl" rotWithShape="0">
                    <a:schemeClr val="tx1"/>
                  </a:outerShdw>
                </a:effectLst>
              </a:rPr>
              <a:t>Jezebel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who calls herself a prophetess, to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teach and seduce My servants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to commit sexual immorality and eat things sacrificed to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idols</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(Rev. 2:20)</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5824495"/>
            <a:ext cx="9153145"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Can NT Believers Forsake the 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87718398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15"/>
            <a:ext cx="8836199" cy="4832092"/>
          </a:xfrm>
          <a:prstGeom prst="rect">
            <a:avLst/>
          </a:prstGeom>
          <a:noFill/>
          <a:effectLst>
            <a:softEdge rad="127000"/>
          </a:effectLst>
        </p:spPr>
        <p:txBody>
          <a:bodyPr wrap="square" lIns="91440" tIns="45720" rIns="91440" bIns="45720">
            <a:spAutoFit/>
          </a:bodyPr>
          <a:lstStyle/>
          <a:p>
            <a:pPr algn="just">
              <a:spcAft>
                <a:spcPts val="600"/>
              </a:spcAft>
            </a:pPr>
            <a:r>
              <a:rPr lang="en-US" sz="43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300" b="1" dirty="0">
                <a:ln w="19050">
                  <a:solidFill>
                    <a:srgbClr val="002060"/>
                  </a:solidFill>
                  <a:prstDash val="solid"/>
                </a:ln>
                <a:solidFill>
                  <a:schemeClr val="bg1"/>
                </a:solidFill>
                <a:effectLst>
                  <a:outerShdw blurRad="12700" dist="50800" dir="2700000" algn="tl" rotWithShape="0">
                    <a:schemeClr val="tx1"/>
                  </a:outerShdw>
                </a:effectLst>
              </a:rPr>
              <a:t>unless they </a:t>
            </a:r>
            <a:r>
              <a:rPr lang="en-US" sz="4300" b="1" dirty="0">
                <a:ln w="19050">
                  <a:solidFill>
                    <a:srgbClr val="002060"/>
                  </a:solidFill>
                  <a:prstDash val="solid"/>
                </a:ln>
                <a:solidFill>
                  <a:srgbClr val="FFFF00"/>
                </a:solidFill>
                <a:effectLst>
                  <a:outerShdw blurRad="12700" dist="50800" dir="2700000" algn="tl" rotWithShape="0">
                    <a:schemeClr val="tx1"/>
                  </a:outerShdw>
                </a:effectLst>
              </a:rPr>
              <a:t>repent</a:t>
            </a:r>
            <a:r>
              <a:rPr lang="en-US" sz="4300" b="1" dirty="0">
                <a:ln w="19050">
                  <a:solidFill>
                    <a:srgbClr val="002060"/>
                  </a:solidFill>
                  <a:prstDash val="solid"/>
                </a:ln>
                <a:solidFill>
                  <a:schemeClr val="bg1"/>
                </a:solidFill>
                <a:effectLst>
                  <a:outerShdw blurRad="12700" dist="50800" dir="2700000" algn="tl" rotWithShape="0">
                    <a:schemeClr val="tx1"/>
                  </a:outerShdw>
                </a:effectLst>
              </a:rPr>
              <a:t> of their </a:t>
            </a:r>
            <a:r>
              <a:rPr lang="en-US" sz="4300" b="1" dirty="0" smtClean="0">
                <a:ln w="19050">
                  <a:solidFill>
                    <a:srgbClr val="002060"/>
                  </a:solidFill>
                  <a:prstDash val="solid"/>
                </a:ln>
                <a:solidFill>
                  <a:schemeClr val="bg1"/>
                </a:solidFill>
                <a:effectLst>
                  <a:outerShdw blurRad="12700" dist="50800" dir="2700000" algn="tl" rotWithShape="0">
                    <a:schemeClr val="tx1"/>
                  </a:outerShdw>
                </a:effectLst>
              </a:rPr>
              <a:t>deeds I </a:t>
            </a:r>
            <a:r>
              <a:rPr lang="en-US" sz="4300" b="1" dirty="0">
                <a:ln w="19050">
                  <a:solidFill>
                    <a:srgbClr val="002060"/>
                  </a:solidFill>
                  <a:prstDash val="solid"/>
                </a:ln>
                <a:solidFill>
                  <a:schemeClr val="bg1"/>
                </a:solidFill>
                <a:effectLst>
                  <a:outerShdw blurRad="12700" dist="50800" dir="2700000" algn="tl" rotWithShape="0">
                    <a:schemeClr val="tx1"/>
                  </a:outerShdw>
                </a:effectLst>
              </a:rPr>
              <a:t>will cast her into a </a:t>
            </a:r>
            <a:r>
              <a:rPr lang="en-US" sz="4300" b="1" dirty="0">
                <a:ln w="19050">
                  <a:solidFill>
                    <a:srgbClr val="002060"/>
                  </a:solidFill>
                  <a:prstDash val="solid"/>
                </a:ln>
                <a:solidFill>
                  <a:srgbClr val="FFFF00"/>
                </a:solidFill>
                <a:effectLst>
                  <a:outerShdw blurRad="12700" dist="50800" dir="2700000" algn="tl" rotWithShape="0">
                    <a:schemeClr val="tx1"/>
                  </a:outerShdw>
                </a:effectLst>
              </a:rPr>
              <a:t>sickbed</a:t>
            </a:r>
            <a:r>
              <a:rPr lang="en-US" sz="4300" b="1" dirty="0">
                <a:ln w="19050">
                  <a:solidFill>
                    <a:srgbClr val="002060"/>
                  </a:solidFill>
                  <a:prstDash val="solid"/>
                </a:ln>
                <a:solidFill>
                  <a:schemeClr val="bg1"/>
                </a:solidFill>
                <a:effectLst>
                  <a:outerShdw blurRad="12700" dist="50800" dir="2700000" algn="tl" rotWithShape="0">
                    <a:schemeClr val="tx1"/>
                  </a:outerShdw>
                </a:effectLst>
              </a:rPr>
              <a:t>, and those who commit adultery with her into </a:t>
            </a:r>
            <a:r>
              <a:rPr lang="en-US" sz="4300" b="1" dirty="0">
                <a:ln w="19050">
                  <a:solidFill>
                    <a:srgbClr val="002060"/>
                  </a:solidFill>
                  <a:prstDash val="solid"/>
                </a:ln>
                <a:solidFill>
                  <a:srgbClr val="FFFF00"/>
                </a:solidFill>
                <a:effectLst>
                  <a:outerShdw blurRad="12700" dist="50800" dir="2700000" algn="tl" rotWithShape="0">
                    <a:schemeClr val="tx1"/>
                  </a:outerShdw>
                </a:effectLst>
              </a:rPr>
              <a:t>great </a:t>
            </a:r>
            <a:r>
              <a:rPr lang="en-US" sz="4300" b="1" dirty="0" smtClean="0">
                <a:ln w="19050">
                  <a:solidFill>
                    <a:srgbClr val="002060"/>
                  </a:solidFill>
                  <a:prstDash val="solid"/>
                </a:ln>
                <a:solidFill>
                  <a:srgbClr val="FFFF00"/>
                </a:solidFill>
                <a:effectLst>
                  <a:outerShdw blurRad="12700" dist="50800" dir="2700000" algn="tl" rotWithShape="0">
                    <a:schemeClr val="tx1"/>
                  </a:outerShdw>
                </a:effectLst>
              </a:rPr>
              <a:t>tribulation</a:t>
            </a:r>
            <a:r>
              <a:rPr lang="en-US" sz="4300" b="1" dirty="0" smtClean="0">
                <a:ln w="19050">
                  <a:solidFill>
                    <a:srgbClr val="002060"/>
                  </a:solidFill>
                  <a:prstDash val="solid"/>
                </a:ln>
                <a:solidFill>
                  <a:schemeClr val="bg1"/>
                </a:solidFill>
                <a:effectLst>
                  <a:outerShdw blurRad="12700" dist="50800" dir="2700000" algn="tl" rotWithShape="0">
                    <a:schemeClr val="tx1"/>
                  </a:outerShdw>
                </a:effectLst>
              </a:rPr>
              <a:t>,… I </a:t>
            </a:r>
            <a:r>
              <a:rPr lang="en-US" sz="4300" b="1" dirty="0">
                <a:ln w="19050">
                  <a:solidFill>
                    <a:srgbClr val="002060"/>
                  </a:solidFill>
                  <a:prstDash val="solid"/>
                </a:ln>
                <a:solidFill>
                  <a:schemeClr val="bg1"/>
                </a:solidFill>
                <a:effectLst>
                  <a:outerShdw blurRad="12700" dist="50800" dir="2700000" algn="tl" rotWithShape="0">
                    <a:schemeClr val="tx1"/>
                  </a:outerShdw>
                </a:effectLst>
              </a:rPr>
              <a:t>will kill her children with </a:t>
            </a:r>
            <a:r>
              <a:rPr lang="en-US" sz="4300" b="1" dirty="0" smtClean="0">
                <a:ln w="19050">
                  <a:solidFill>
                    <a:srgbClr val="002060"/>
                  </a:solidFill>
                  <a:prstDash val="solid"/>
                </a:ln>
                <a:solidFill>
                  <a:srgbClr val="FFFF00"/>
                </a:solidFill>
                <a:effectLst>
                  <a:outerShdw blurRad="12700" dist="50800" dir="2700000" algn="tl" rotWithShape="0">
                    <a:schemeClr val="tx1"/>
                  </a:outerShdw>
                </a:effectLst>
              </a:rPr>
              <a:t>death</a:t>
            </a:r>
            <a:r>
              <a:rPr lang="en-US" sz="4300" b="1" dirty="0" smtClean="0">
                <a:ln w="19050">
                  <a:solidFill>
                    <a:srgbClr val="002060"/>
                  </a:solidFill>
                  <a:prstDash val="solid"/>
                </a:ln>
                <a:solidFill>
                  <a:schemeClr val="bg1"/>
                </a:solidFill>
                <a:effectLst>
                  <a:outerShdw blurRad="12700" dist="50800" dir="2700000" algn="tl" rotWithShape="0">
                    <a:schemeClr val="tx1"/>
                  </a:outerShdw>
                </a:effectLst>
              </a:rPr>
              <a:t>… And </a:t>
            </a:r>
            <a:r>
              <a:rPr lang="en-US" sz="4300" b="1" dirty="0">
                <a:ln w="19050">
                  <a:solidFill>
                    <a:srgbClr val="002060"/>
                  </a:solidFill>
                  <a:prstDash val="solid"/>
                </a:ln>
                <a:solidFill>
                  <a:schemeClr val="bg1"/>
                </a:solidFill>
                <a:effectLst>
                  <a:outerShdw blurRad="12700" dist="50800" dir="2700000" algn="tl" rotWithShape="0">
                    <a:schemeClr val="tx1"/>
                  </a:outerShdw>
                </a:effectLst>
              </a:rPr>
              <a:t>I will give to each one of you according to your </a:t>
            </a:r>
            <a:r>
              <a:rPr lang="en-US" sz="4300" b="1" dirty="0">
                <a:ln w="19050">
                  <a:solidFill>
                    <a:srgbClr val="002060"/>
                  </a:solidFill>
                  <a:prstDash val="solid"/>
                </a:ln>
                <a:solidFill>
                  <a:srgbClr val="FFFF00"/>
                </a:solidFill>
                <a:effectLst>
                  <a:outerShdw blurRad="12700" dist="50800" dir="2700000" algn="tl" rotWithShape="0">
                    <a:schemeClr val="tx1"/>
                  </a:outerShdw>
                </a:effectLst>
              </a:rPr>
              <a:t>works</a:t>
            </a:r>
            <a:r>
              <a:rPr lang="en-US" sz="43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300" b="1" dirty="0" smtClean="0">
                <a:ln w="19050">
                  <a:solidFill>
                    <a:srgbClr val="002060"/>
                  </a:solidFill>
                  <a:prstDash val="solid"/>
                </a:ln>
                <a:solidFill>
                  <a:srgbClr val="FFFF00"/>
                </a:solidFill>
                <a:effectLst>
                  <a:outerShdw blurRad="12700" dist="50800" dir="2700000" algn="tl" rotWithShape="0">
                    <a:schemeClr val="tx1"/>
                  </a:outerShdw>
                </a:effectLst>
              </a:rPr>
              <a:t>(Rev. 2:22-23)</a:t>
            </a:r>
            <a:endParaRPr lang="en-US" sz="43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5824495"/>
            <a:ext cx="9153145"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Can NT Believers Forsake the 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98959595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76496"/>
            <a:ext cx="8836199" cy="2123658"/>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“Therefore </a:t>
            </a:r>
            <a:r>
              <a:rPr lang="en-US" sz="4400" b="1" dirty="0" smtClean="0">
                <a:ln w="19050">
                  <a:solidFill>
                    <a:srgbClr val="002060"/>
                  </a:solidFill>
                  <a:prstDash val="solid"/>
                </a:ln>
                <a:solidFill>
                  <a:srgbClr val="FFC000"/>
                </a:solidFill>
                <a:effectLst>
                  <a:outerShdw blurRad="12700" dist="50800" dir="2700000" algn="tl" rotWithShape="0">
                    <a:schemeClr val="tx1"/>
                  </a:outerShdw>
                </a:effectLst>
              </a:rPr>
              <a:t>we</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must give the more earnest heed to the things we have heard, lest </a:t>
            </a:r>
            <a:r>
              <a:rPr lang="en-US" sz="4400" b="1" dirty="0" smtClean="0">
                <a:ln w="19050">
                  <a:solidFill>
                    <a:srgbClr val="002060"/>
                  </a:solidFill>
                  <a:prstDash val="solid"/>
                </a:ln>
                <a:solidFill>
                  <a:srgbClr val="FFC000"/>
                </a:solidFill>
                <a:effectLst>
                  <a:outerShdw blurRad="12700" dist="50800" dir="2700000" algn="tl" rotWithShape="0">
                    <a:schemeClr val="tx1"/>
                  </a:outerShdw>
                </a:effectLst>
              </a:rPr>
              <a:t>we</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drift away</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(Heb. 2:1)</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7" y="5845647"/>
            <a:ext cx="9153145"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Can NT Believers Forsake the 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3" name="Rectangle 12"/>
          <p:cNvSpPr/>
          <p:nvPr/>
        </p:nvSpPr>
        <p:spPr>
          <a:xfrm>
            <a:off x="-9148" y="3838070"/>
            <a:ext cx="9153145" cy="1569660"/>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drift away</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slip by</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or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carelessly pass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9726362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468"/>
            <a:ext cx="8836199" cy="4832092"/>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if the word spoken through angels proved steadfast, and every transgression and disobedience received a just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reward [punishment, penalty]</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how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shall </a:t>
            </a:r>
            <a:r>
              <a:rPr lang="en-US" sz="4400" b="1" dirty="0">
                <a:ln w="19050">
                  <a:solidFill>
                    <a:srgbClr val="002060"/>
                  </a:solidFill>
                  <a:prstDash val="solid"/>
                </a:ln>
                <a:solidFill>
                  <a:srgbClr val="FFC000"/>
                </a:solidFill>
                <a:effectLst>
                  <a:outerShdw blurRad="12700" dist="50800" dir="2700000" algn="tl" rotWithShape="0">
                    <a:schemeClr val="tx1"/>
                  </a:outerShdw>
                </a:effectLst>
              </a:rPr>
              <a:t>we</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a:ln w="19050">
                  <a:solidFill>
                    <a:srgbClr val="002060"/>
                  </a:solidFill>
                  <a:prstDash val="solid"/>
                </a:ln>
                <a:solidFill>
                  <a:srgbClr val="FFC000"/>
                </a:solidFill>
                <a:effectLst>
                  <a:outerShdw blurRad="12700" dist="50800" dir="2700000" algn="tl" rotWithShape="0">
                    <a:schemeClr val="tx1"/>
                  </a:outerShdw>
                </a:effectLst>
              </a:rPr>
              <a:t>escape</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if we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neglect</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so great a salvation</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(Heb. 2:2-3a)</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5824495"/>
            <a:ext cx="9153145"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Can NT Believers Forsake the 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8299356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35"/>
            <a:ext cx="8836199" cy="4832092"/>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if </a:t>
            </a:r>
            <a:r>
              <a:rPr lang="en-US" sz="4400" b="1" dirty="0">
                <a:ln w="19050">
                  <a:solidFill>
                    <a:srgbClr val="002060"/>
                  </a:solidFill>
                  <a:prstDash val="solid"/>
                </a:ln>
                <a:solidFill>
                  <a:srgbClr val="FFC000"/>
                </a:solidFill>
                <a:effectLst>
                  <a:outerShdw blurRad="12700" dist="50800" dir="2700000" algn="tl" rotWithShape="0">
                    <a:schemeClr val="tx1"/>
                  </a:outerShdw>
                </a:effectLst>
              </a:rPr>
              <a:t>we</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sin willfully after </a:t>
            </a:r>
            <a:r>
              <a:rPr lang="en-US" sz="4400" b="1" dirty="0">
                <a:ln w="19050">
                  <a:solidFill>
                    <a:srgbClr val="002060"/>
                  </a:solidFill>
                  <a:prstDash val="solid"/>
                </a:ln>
                <a:solidFill>
                  <a:srgbClr val="FFC000"/>
                </a:solidFill>
                <a:effectLst>
                  <a:outerShdw blurRad="12700" dist="50800" dir="2700000" algn="tl" rotWithShape="0">
                    <a:schemeClr val="tx1"/>
                  </a:outerShdw>
                </a:effectLst>
              </a:rPr>
              <a:t>we</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have received the knowledge of the truth, there no longer remains a sacrifice for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sins, but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 certain fearful expectation of judgment, and fiery indignation which will devour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adversaries…”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(Heb.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10:26-27)</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9145" y="5824495"/>
            <a:ext cx="9153145"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Can NT Believers Forsake the 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1209432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35"/>
            <a:ext cx="8836199" cy="4154984"/>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400" b="1" dirty="0" smtClean="0">
                <a:ln w="19050">
                  <a:solidFill>
                    <a:srgbClr val="002060"/>
                  </a:solidFill>
                  <a:prstDash val="solid"/>
                </a:ln>
                <a:solidFill>
                  <a:srgbClr val="FFC000"/>
                </a:solidFill>
                <a:effectLst>
                  <a:outerShdw blurRad="12700" dist="50800" dir="2700000" algn="tl" rotWithShape="0">
                    <a:schemeClr val="tx1"/>
                  </a:outerShdw>
                </a:effectLst>
              </a:rPr>
              <a:t>Anyone</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who has rejected Moses' law dies without mercy…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how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much worse punishment, do </a:t>
            </a:r>
            <a:r>
              <a:rPr lang="en-US" sz="4400" b="1" dirty="0">
                <a:ln w="19050">
                  <a:solidFill>
                    <a:srgbClr val="002060"/>
                  </a:solidFill>
                  <a:prstDash val="solid"/>
                </a:ln>
                <a:solidFill>
                  <a:srgbClr val="FFC000"/>
                </a:solidFill>
                <a:effectLst>
                  <a:outerShdw blurRad="12700" dist="50800" dir="2700000" algn="tl" rotWithShape="0">
                    <a:schemeClr val="tx1"/>
                  </a:outerShdw>
                </a:effectLst>
              </a:rPr>
              <a:t>you</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suppose, will he be thought worthy who has trampled the Son of God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underfoot…”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(Heb</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10:28-29a)</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9145" y="5824495"/>
            <a:ext cx="9153145"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Can NT Believers Forsake the 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73080461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1" y="1220632"/>
            <a:ext cx="8836199" cy="4154984"/>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400" b="1" dirty="0">
                <a:ln w="19050">
                  <a:solidFill>
                    <a:srgbClr val="002060"/>
                  </a:solidFill>
                  <a:prstDash val="solid"/>
                </a:ln>
                <a:solidFill>
                  <a:srgbClr val="FFC000"/>
                </a:solidFill>
                <a:effectLst>
                  <a:outerShdw blurRad="12700" dist="50800" dir="2700000" algn="tl" rotWithShape="0">
                    <a:schemeClr val="tx1"/>
                  </a:outerShdw>
                </a:effectLst>
              </a:rPr>
              <a:t>we</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know Him who said, "Vengeance is Mine, I will repay," says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Lord.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again,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will judge</a:t>
            </a:r>
            <a:r>
              <a:rPr lang="en-US" sz="4400" b="1" dirty="0">
                <a:ln w="19050">
                  <a:solidFill>
                    <a:srgbClr val="002060"/>
                  </a:solidFill>
                  <a:prstDash val="solid"/>
                </a:ln>
                <a:solidFill>
                  <a:srgbClr val="FFC000"/>
                </a:solidFill>
                <a:effectLst>
                  <a:outerShdw blurRad="12700" dist="50800" dir="2700000" algn="tl" rotWithShape="0">
                    <a:schemeClr val="tx1"/>
                  </a:outerShdw>
                </a:effectLst>
              </a:rPr>
              <a:t> His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people.’ It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is a fearful thing to fall into the hands of the living God</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(Heb. 10:30-31)</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9145" y="5824495"/>
            <a:ext cx="9153145"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Can NT Believers Forsake the 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27315821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413606" y="1291590"/>
            <a:ext cx="8316789" cy="2585323"/>
          </a:xfrm>
          <a:prstGeom prst="rect">
            <a:avLst/>
          </a:prstGeom>
          <a:noFill/>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How to become a useful, faithful and righteous servant of God.</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705432" y="3814757"/>
            <a:ext cx="7733137" cy="1107996"/>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rgbClr val="34FEF8"/>
                </a:solidFill>
                <a:effectLst>
                  <a:outerShdw blurRad="12700" dist="50800" dir="2700000" algn="tl" rotWithShape="0">
                    <a:schemeClr val="tx1"/>
                  </a:outerShdw>
                </a:effectLst>
              </a:rPr>
              <a:t>A Call to Servanthood</a:t>
            </a:r>
            <a:endParaRPr lang="en-US" sz="6600" b="1" dirty="0">
              <a:ln w="19050">
                <a:solidFill>
                  <a:srgbClr val="002060"/>
                </a:solidFill>
                <a:prstDash val="solid"/>
              </a:ln>
              <a:solidFill>
                <a:srgbClr val="34FEF8"/>
              </a:solidFill>
              <a:effectLst>
                <a:outerShdw blurRad="12700" dist="50800" dir="2700000" algn="tl" rotWithShape="0">
                  <a:schemeClr val="tx1"/>
                </a:outerShdw>
              </a:effectLst>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5" name="Rectangle 14"/>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3192938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5"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strVal val="#ppt_w*0.70"/>
                                          </p:val>
                                        </p:tav>
                                        <p:tav tm="100000">
                                          <p:val>
                                            <p:strVal val="#ppt_w"/>
                                          </p:val>
                                        </p:tav>
                                      </p:tavLst>
                                    </p:anim>
                                    <p:anim calcmode="lin" valueType="num">
                                      <p:cBhvr>
                                        <p:cTn id="12" dur="1000" fill="hold"/>
                                        <p:tgtEl>
                                          <p:spTgt spid="11"/>
                                        </p:tgtEl>
                                        <p:attrNameLst>
                                          <p:attrName>ppt_h</p:attrName>
                                        </p:attrNameLst>
                                      </p:cBhvr>
                                      <p:tavLst>
                                        <p:tav tm="0">
                                          <p:val>
                                            <p:strVal val="#ppt_h"/>
                                          </p:val>
                                        </p:tav>
                                        <p:tav tm="100000">
                                          <p:val>
                                            <p:strVal val="#ppt_h"/>
                                          </p:val>
                                        </p:tav>
                                      </p:tavLst>
                                    </p:anim>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0" y="1467612"/>
            <a:ext cx="9153145" cy="2862322"/>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Can New Testament Believers</a:t>
            </a:r>
          </a:p>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Forsake the 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6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9146" y="4599294"/>
            <a:ext cx="9153145" cy="1200329"/>
          </a:xfrm>
          <a:prstGeom prst="rect">
            <a:avLst/>
          </a:prstGeom>
          <a:noFill/>
          <a:effectLst>
            <a:softEdge rad="127000"/>
          </a:effectLst>
        </p:spPr>
        <p:txBody>
          <a:bodyPr wrap="square" lIns="91440" tIns="45720" rIns="91440" bIns="45720">
            <a:spAutoFit/>
          </a:bodyPr>
          <a:lstStyle/>
          <a:p>
            <a:pPr algn="ctr"/>
            <a:r>
              <a:rPr lang="en-US" sz="7200" b="1" dirty="0" smtClean="0">
                <a:ln w="19050">
                  <a:solidFill>
                    <a:srgbClr val="002060"/>
                  </a:solidFill>
                  <a:prstDash val="solid"/>
                </a:ln>
                <a:solidFill>
                  <a:srgbClr val="FFFF00"/>
                </a:solidFill>
                <a:effectLst>
                  <a:outerShdw blurRad="12700" dist="50800" dir="2700000" algn="tl" rotWithShape="0">
                    <a:schemeClr val="tx1"/>
                  </a:outerShdw>
                </a:effectLst>
              </a:rPr>
              <a:t>YES!</a:t>
            </a:r>
            <a:endParaRPr lang="en-US" sz="72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7104314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50" fill="hold"/>
                                        <p:tgtEl>
                                          <p:spTgt spid="8"/>
                                        </p:tgtEl>
                                        <p:attrNameLst>
                                          <p:attrName>ppt_w</p:attrName>
                                        </p:attrNameLst>
                                      </p:cBhvr>
                                      <p:tavLst>
                                        <p:tav tm="0">
                                          <p:val>
                                            <p:fltVal val="0"/>
                                          </p:val>
                                        </p:tav>
                                        <p:tav tm="100000">
                                          <p:val>
                                            <p:strVal val="#ppt_w"/>
                                          </p:val>
                                        </p:tav>
                                      </p:tavLst>
                                    </p:anim>
                                    <p:anim calcmode="lin" valueType="num">
                                      <p:cBhvr>
                                        <p:cTn id="15" dur="250" fill="hold"/>
                                        <p:tgtEl>
                                          <p:spTgt spid="8"/>
                                        </p:tgtEl>
                                        <p:attrNameLst>
                                          <p:attrName>ppt_h</p:attrName>
                                        </p:attrNameLst>
                                      </p:cBhvr>
                                      <p:tavLst>
                                        <p:tav tm="0">
                                          <p:val>
                                            <p:fltVal val="0"/>
                                          </p:val>
                                        </p:tav>
                                        <p:tav tm="100000">
                                          <p:val>
                                            <p:strVal val="#ppt_h"/>
                                          </p:val>
                                        </p:tav>
                                      </p:tavLst>
                                    </p:anim>
                                    <p:animEffect transition="in" filter="fade">
                                      <p:cBhvr>
                                        <p:cTn id="16"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0" y="1467612"/>
            <a:ext cx="9153145" cy="2862322"/>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Can New Testament Believers</a:t>
            </a:r>
          </a:p>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Forsake the 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6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4" name="Rectangle 13"/>
          <p:cNvSpPr/>
          <p:nvPr/>
        </p:nvSpPr>
        <p:spPr>
          <a:xfrm>
            <a:off x="149327" y="4540886"/>
            <a:ext cx="8836199" cy="1569660"/>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“Little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children,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keep yourselves from idols</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Amen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1 John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5:21)</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823620722"/>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0" y="1467612"/>
            <a:ext cx="9153145" cy="2862322"/>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Can New Testament Believers</a:t>
            </a:r>
          </a:p>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Be Forsaken by the 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6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9146" y="4599294"/>
            <a:ext cx="9153145" cy="1200329"/>
          </a:xfrm>
          <a:prstGeom prst="rect">
            <a:avLst/>
          </a:prstGeom>
          <a:noFill/>
          <a:effectLst>
            <a:softEdge rad="127000"/>
          </a:effectLst>
        </p:spPr>
        <p:txBody>
          <a:bodyPr wrap="square" lIns="91440" tIns="45720" rIns="91440" bIns="45720">
            <a:spAutoFit/>
          </a:bodyPr>
          <a:lstStyle/>
          <a:p>
            <a:pPr algn="ctr"/>
            <a:r>
              <a:rPr lang="en-US" sz="7200" b="1" dirty="0" smtClean="0">
                <a:ln w="19050">
                  <a:solidFill>
                    <a:srgbClr val="002060"/>
                  </a:solidFill>
                  <a:prstDash val="solid"/>
                </a:ln>
                <a:solidFill>
                  <a:srgbClr val="FFFF00"/>
                </a:solidFill>
                <a:effectLst>
                  <a:outerShdw blurRad="12700" dist="50800" dir="2700000" algn="tl" rotWithShape="0">
                    <a:schemeClr val="tx1"/>
                  </a:outerShdw>
                </a:effectLst>
              </a:rPr>
              <a:t>YES!</a:t>
            </a:r>
            <a:endParaRPr lang="en-US" sz="72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7045537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Effect transition="in" filter="fade">
                                      <p:cBhvr>
                                        <p:cTn id="9"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0" y="1467612"/>
            <a:ext cx="9153145" cy="2862322"/>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Can New Testament Believers</a:t>
            </a:r>
          </a:p>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Be Forsaken by the 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6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9146" y="4430387"/>
            <a:ext cx="9153145" cy="1938992"/>
          </a:xfrm>
          <a:prstGeom prst="rect">
            <a:avLst/>
          </a:prstGeom>
          <a:noFill/>
          <a:effectLst>
            <a:softEdge rad="127000"/>
          </a:effectLst>
        </p:spPr>
        <p:txBody>
          <a:bodyPr wrap="square" lIns="91440" tIns="45720" rIns="91440" bIns="45720">
            <a:spAutoFit/>
          </a:bodyPr>
          <a:lstStyle/>
          <a:p>
            <a:pPr algn="ctr"/>
            <a:r>
              <a:rPr lang="en-US" sz="6000" b="1" u="sng" dirty="0" smtClean="0">
                <a:ln w="19050">
                  <a:solidFill>
                    <a:srgbClr val="002060"/>
                  </a:solidFill>
                  <a:prstDash val="solid"/>
                </a:ln>
                <a:solidFill>
                  <a:schemeClr val="bg1"/>
                </a:solidFill>
                <a:effectLst>
                  <a:outerShdw blurRad="12700" dist="50800" dir="2700000" algn="tl" rotWithShape="0">
                    <a:schemeClr val="tx1"/>
                  </a:outerShdw>
                </a:effectLst>
              </a:rPr>
              <a:t>Only</a:t>
            </a: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 Temporarily</a:t>
            </a:r>
          </a:p>
          <a:p>
            <a:pPr algn="ctr"/>
            <a:r>
              <a:rPr lang="en-US" sz="6000" b="1" u="sng" dirty="0" smtClean="0">
                <a:ln w="19050">
                  <a:solidFill>
                    <a:srgbClr val="002060"/>
                  </a:solidFill>
                  <a:prstDash val="solid"/>
                </a:ln>
                <a:solidFill>
                  <a:schemeClr val="bg1"/>
                </a:solidFill>
                <a:effectLst>
                  <a:outerShdw blurRad="12700" dist="50800" dir="2700000" algn="tl" rotWithShape="0">
                    <a:schemeClr val="tx1"/>
                  </a:outerShdw>
                </a:effectLst>
              </a:rPr>
              <a:t>Not</a:t>
            </a: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 Eternally </a:t>
            </a:r>
            <a:endParaRPr lang="en-US" sz="60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307012887"/>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476756"/>
            <a:ext cx="8836199" cy="4339650"/>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“…But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if </a:t>
            </a:r>
            <a:r>
              <a:rPr lang="en-US" sz="4600" b="1" dirty="0">
                <a:ln w="19050">
                  <a:solidFill>
                    <a:srgbClr val="002060"/>
                  </a:solidFill>
                  <a:prstDash val="solid"/>
                </a:ln>
                <a:solidFill>
                  <a:srgbClr val="FFC000"/>
                </a:solidFill>
                <a:effectLst>
                  <a:outerShdw blurRad="12700" dist="50800" dir="2700000" algn="tl" rotWithShape="0">
                    <a:schemeClr val="tx1"/>
                  </a:outerShdw>
                </a:effectLst>
              </a:rPr>
              <a:t>anyone</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draws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back</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My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soul has no pleasure in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him.’ But </a:t>
            </a:r>
            <a:r>
              <a:rPr lang="en-US" sz="4600" b="1" dirty="0">
                <a:ln w="19050">
                  <a:solidFill>
                    <a:srgbClr val="002060"/>
                  </a:solidFill>
                  <a:prstDash val="solid"/>
                </a:ln>
                <a:solidFill>
                  <a:srgbClr val="FFC000"/>
                </a:solidFill>
                <a:effectLst>
                  <a:outerShdw blurRad="12700" dist="50800" dir="2700000" algn="tl" rotWithShape="0">
                    <a:schemeClr val="tx1"/>
                  </a:outerShdw>
                </a:effectLst>
              </a:rPr>
              <a:t>we</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are </a:t>
            </a:r>
            <a:r>
              <a:rPr lang="en-US" sz="4600" b="1" u="sng" dirty="0">
                <a:ln w="19050">
                  <a:solidFill>
                    <a:srgbClr val="002060"/>
                  </a:solidFill>
                  <a:prstDash val="solid"/>
                </a:ln>
                <a:solidFill>
                  <a:schemeClr val="bg1"/>
                </a:solidFill>
                <a:effectLst>
                  <a:outerShdw blurRad="12700" dist="50800" dir="2700000" algn="tl" rotWithShape="0">
                    <a:schemeClr val="tx1"/>
                  </a:outerShdw>
                </a:effectLst>
              </a:rPr>
              <a:t>not</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of those who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draw back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to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perdition,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but of </a:t>
            </a:r>
            <a:r>
              <a:rPr lang="en-US" sz="4600" b="1" dirty="0">
                <a:ln w="19050">
                  <a:solidFill>
                    <a:srgbClr val="002060"/>
                  </a:solidFill>
                  <a:prstDash val="solid"/>
                </a:ln>
                <a:solidFill>
                  <a:srgbClr val="FFC000"/>
                </a:solidFill>
                <a:effectLst>
                  <a:outerShdw blurRad="12700" dist="50800" dir="2700000" algn="tl" rotWithShape="0">
                    <a:schemeClr val="tx1"/>
                  </a:outerShdw>
                </a:effectLst>
              </a:rPr>
              <a:t>those</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who believe to the saving of the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soul.”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(Heb. 10:36-39)</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77975426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0" y="1476756"/>
            <a:ext cx="9153145" cy="4247317"/>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The New Testament Believers can be </a:t>
            </a:r>
            <a:r>
              <a:rPr lang="en-US" sz="5400" b="1" u="sng" dirty="0">
                <a:ln w="19050">
                  <a:solidFill>
                    <a:srgbClr val="002060"/>
                  </a:solidFill>
                  <a:prstDash val="solid"/>
                </a:ln>
                <a:solidFill>
                  <a:schemeClr val="bg1"/>
                </a:solidFill>
                <a:effectLst>
                  <a:outerShdw blurRad="12700" dist="50800" dir="2700000" algn="tl" rotWithShape="0">
                    <a:schemeClr val="tx1"/>
                  </a:outerShdw>
                </a:effectLst>
              </a:rPr>
              <a:t>T</a:t>
            </a:r>
            <a:r>
              <a:rPr lang="en-US" sz="5400" b="1" u="sng" dirty="0" smtClean="0">
                <a:ln w="19050">
                  <a:solidFill>
                    <a:srgbClr val="002060"/>
                  </a:solidFill>
                  <a:prstDash val="solid"/>
                </a:ln>
                <a:solidFill>
                  <a:schemeClr val="bg1"/>
                </a:solidFill>
                <a:effectLst>
                  <a:outerShdw blurRad="12700" dist="50800" dir="2700000" algn="tl" rotWithShape="0">
                    <a:schemeClr val="tx1"/>
                  </a:outerShdw>
                </a:effectLst>
              </a:rPr>
              <a:t>emporarily</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forsaken by the 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but they can never, no never, ever be </a:t>
            </a:r>
            <a:r>
              <a:rPr lang="en-US" sz="5400" b="1" u="sng" dirty="0" smtClean="0">
                <a:ln w="19050">
                  <a:solidFill>
                    <a:srgbClr val="002060"/>
                  </a:solidFill>
                  <a:prstDash val="solid"/>
                </a:ln>
                <a:solidFill>
                  <a:schemeClr val="bg1"/>
                </a:solidFill>
                <a:effectLst>
                  <a:outerShdw blurRad="12700" dist="50800" dir="2700000" algn="tl" rotWithShape="0">
                    <a:schemeClr val="tx1"/>
                  </a:outerShdw>
                </a:effectLst>
              </a:rPr>
              <a:t>Eternally</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Forsaken by the 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87777635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49325" y="1528299"/>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He Himself has said, "I will never leave you nor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forsake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you.”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(Heb. 13:5)</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8" name="Rectangle 7"/>
          <p:cNvSpPr/>
          <p:nvPr/>
        </p:nvSpPr>
        <p:spPr>
          <a:xfrm>
            <a:off x="149325" y="4040749"/>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“If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we are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faithless, 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remains faithful;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cannot deny Himself</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 Tim.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2:13</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41484982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253255"/>
            <a:ext cx="7432844" cy="3139321"/>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House of Jacob Forsaken</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2:6 - 4:1</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 y="4457224"/>
            <a:ext cx="91439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“what is”</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1542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98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349698"/>
            <a:ext cx="7432844" cy="2123658"/>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Trusting in Mankind</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2:6 - 22</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9145" y="3723858"/>
            <a:ext cx="9143999" cy="1938992"/>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The Folly of Mankind Exalting Himself</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15339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93904" y="1325723"/>
            <a:ext cx="8836199" cy="2262158"/>
          </a:xfrm>
          <a:prstGeom prst="rect">
            <a:avLst/>
          </a:prstGeom>
          <a:noFill/>
          <a:effectLst>
            <a:softEdge rad="127000"/>
          </a:effectLst>
        </p:spPr>
        <p:txBody>
          <a:bodyPr wrap="square" lIns="91440" tIns="45720" rIns="91440" bIns="45720">
            <a:spAutoFit/>
          </a:bodyPr>
          <a:lstStyle/>
          <a:p>
            <a:pPr algn="just"/>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2:6-17</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 The Cause of the Problem:</a:t>
            </a:r>
          </a:p>
          <a:p>
            <a:pPr algn="just"/>
            <a:r>
              <a:rPr lang="en-US" sz="4700" b="1" dirty="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Human Pride and Self-</a:t>
            </a:r>
          </a:p>
          <a:p>
            <a:pPr algn="just"/>
            <a:r>
              <a:rPr lang="en-US" sz="4700" b="1" dirty="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Sufficiency</a:t>
            </a:r>
            <a:endParaRPr lang="en-US" sz="47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8" name="Rectangle 7"/>
          <p:cNvSpPr/>
          <p:nvPr/>
        </p:nvSpPr>
        <p:spPr>
          <a:xfrm>
            <a:off x="609600" y="3814409"/>
            <a:ext cx="8342399" cy="815608"/>
          </a:xfrm>
          <a:prstGeom prst="rect">
            <a:avLst/>
          </a:prstGeom>
          <a:noFill/>
          <a:effectLst>
            <a:softEdge rad="127000"/>
          </a:effectLst>
        </p:spPr>
        <p:txBody>
          <a:bodyPr wrap="square" lIns="91440" tIns="45720" rIns="91440" bIns="45720">
            <a:spAutoFit/>
          </a:bodyPr>
          <a:lstStyle/>
          <a:p>
            <a:pPr algn="just"/>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2:6-11 –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Man is Full, but Empty  </a:t>
            </a:r>
          </a:p>
        </p:txBody>
      </p:sp>
      <p:sp>
        <p:nvSpPr>
          <p:cNvPr id="10" name="Rectangle 9"/>
          <p:cNvSpPr/>
          <p:nvPr/>
        </p:nvSpPr>
        <p:spPr>
          <a:xfrm>
            <a:off x="542924" y="4856545"/>
            <a:ext cx="8342399" cy="815608"/>
          </a:xfrm>
          <a:prstGeom prst="rect">
            <a:avLst/>
          </a:prstGeom>
          <a:noFill/>
          <a:effectLst>
            <a:softEdge rad="127000"/>
          </a:effectLst>
        </p:spPr>
        <p:txBody>
          <a:bodyPr wrap="square" lIns="91440" tIns="45720" rIns="91440" bIns="45720">
            <a:spAutoFit/>
          </a:bodyPr>
          <a:lstStyle/>
          <a:p>
            <a:pPr algn="just"/>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2:12-17  –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Man is High, but Low  </a:t>
            </a:r>
          </a:p>
        </p:txBody>
      </p:sp>
      <p:sp>
        <p:nvSpPr>
          <p:cNvPr id="14" name="Rectangle 13"/>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291665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218179"/>
            <a:ext cx="7432844" cy="5170646"/>
          </a:xfrm>
          <a:prstGeom prst="rect">
            <a:avLst/>
          </a:prstGeom>
          <a:noFill/>
        </p:spPr>
        <p:txBody>
          <a:bodyPr wrap="square" lIns="91440" tIns="45720" rIns="91440" bIns="45720">
            <a:spAutoFit/>
          </a:bodyPr>
          <a:lstStyle/>
          <a:p>
            <a:pPr algn="ctr"/>
            <a:r>
              <a:rPr lang="en-US" sz="6600" b="1" u="sng" dirty="0" smtClean="0">
                <a:ln w="19050">
                  <a:solidFill>
                    <a:srgbClr val="002060"/>
                  </a:solidFill>
                  <a:prstDash val="solid"/>
                </a:ln>
                <a:solidFill>
                  <a:schemeClr val="bg1"/>
                </a:solidFill>
                <a:effectLst>
                  <a:outerShdw blurRad="12700" dist="50800" dir="2700000" algn="tl" rotWithShape="0">
                    <a:schemeClr val="tx1"/>
                  </a:outerShdw>
                </a:effectLst>
              </a:rPr>
              <a:t>The Problem</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What Israel Is</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Versus</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What Israel </a:t>
            </a:r>
            <a:r>
              <a:rPr lang="en-US" sz="6600" b="1" dirty="0">
                <a:ln w="19050">
                  <a:solidFill>
                    <a:srgbClr val="002060"/>
                  </a:solidFill>
                  <a:prstDash val="solid"/>
                </a:ln>
                <a:solidFill>
                  <a:schemeClr val="bg1"/>
                </a:solidFill>
                <a:effectLst>
                  <a:outerShdw blurRad="12700" dist="50800" dir="2700000" algn="tl" rotWithShape="0">
                    <a:schemeClr val="tx1"/>
                  </a:outerShdw>
                </a:effectLst>
              </a:rPr>
              <a:t>W</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ill Be </a:t>
            </a: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2:1 – 4:6</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657114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93904" y="1325723"/>
            <a:ext cx="8836199" cy="2262158"/>
          </a:xfrm>
          <a:prstGeom prst="rect">
            <a:avLst/>
          </a:prstGeom>
          <a:noFill/>
          <a:effectLst>
            <a:softEdge rad="127000"/>
          </a:effectLst>
        </p:spPr>
        <p:txBody>
          <a:bodyPr wrap="square" lIns="91440" tIns="45720" rIns="91440" bIns="45720">
            <a:spAutoFit/>
          </a:bodyPr>
          <a:lstStyle/>
          <a:p>
            <a:pPr algn="just"/>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2:6-17</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 The Cause of the Problem:</a:t>
            </a:r>
          </a:p>
          <a:p>
            <a:pPr algn="just"/>
            <a:r>
              <a:rPr lang="en-US" sz="4700" b="1" dirty="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Human Pride and Self-</a:t>
            </a:r>
          </a:p>
          <a:p>
            <a:pPr algn="just"/>
            <a:r>
              <a:rPr lang="en-US" sz="4700" b="1" dirty="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Sufficiency</a:t>
            </a:r>
            <a:endParaRPr lang="en-US" sz="47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8" name="Rectangle 7"/>
          <p:cNvSpPr/>
          <p:nvPr/>
        </p:nvSpPr>
        <p:spPr>
          <a:xfrm>
            <a:off x="186677" y="3598878"/>
            <a:ext cx="8761500" cy="2262158"/>
          </a:xfrm>
          <a:prstGeom prst="rect">
            <a:avLst/>
          </a:prstGeom>
          <a:noFill/>
          <a:effectLst>
            <a:softEdge rad="127000"/>
          </a:effectLst>
        </p:spPr>
        <p:txBody>
          <a:bodyPr wrap="square" lIns="91440" tIns="45720" rIns="91440" bIns="45720">
            <a:spAutoFit/>
          </a:bodyPr>
          <a:lstStyle/>
          <a:p>
            <a:pPr algn="just"/>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2:18-22</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 The Devastating Effect</a:t>
            </a:r>
          </a:p>
          <a:p>
            <a:pPr algn="just"/>
            <a:r>
              <a:rPr lang="en-US" sz="4700" b="1" dirty="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of Human Exaltation:</a:t>
            </a:r>
          </a:p>
          <a:p>
            <a:pPr algn="just"/>
            <a:r>
              <a:rPr lang="en-US" sz="4700" b="1" dirty="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Humiliation</a:t>
            </a: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3" name="Rectangle 12"/>
          <p:cNvSpPr/>
          <p:nvPr/>
        </p:nvSpPr>
        <p:spPr>
          <a:xfrm>
            <a:off x="2581276" y="5861036"/>
            <a:ext cx="5953124" cy="815608"/>
          </a:xfrm>
          <a:prstGeom prst="rect">
            <a:avLst/>
          </a:prstGeom>
          <a:noFill/>
          <a:effectLst>
            <a:softEdge rad="127000"/>
          </a:effectLst>
        </p:spPr>
        <p:txBody>
          <a:bodyPr wrap="square" lIns="91440" tIns="45720" rIns="91440" bIns="45720">
            <a:spAutoFit/>
          </a:bodyPr>
          <a:lstStyle/>
          <a:p>
            <a:pPr algn="just"/>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Man Reduced to Caves</a:t>
            </a:r>
          </a:p>
        </p:txBody>
      </p:sp>
    </p:spTree>
    <p:extLst>
      <p:ext uri="{BB962C8B-B14F-4D97-AF65-F5344CB8AC3E}">
        <p14:creationId xmlns:p14="http://schemas.microsoft.com/office/powerpoint/2010/main" val="28611788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220632"/>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 have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forsaken</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Your people, the house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Jacob...”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(2:6a)</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149327" y="3650393"/>
            <a:ext cx="8836199" cy="2862322"/>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Israel [mankind] is</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 forsaken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by God because they have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forsaken</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God in their feeble attempt to elevate themselves above Him.</a:t>
            </a:r>
            <a:endParaRPr lang="en-US" sz="45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12485791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1" y="1220632"/>
            <a:ext cx="8836199" cy="2215991"/>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“Sever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yourselves from such a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man, whose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breath is in his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nostrils; For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of what account is he</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(2:22)</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399" y="3756661"/>
            <a:ext cx="3760611" cy="2476500"/>
          </a:xfrm>
          <a:prstGeom prst="rect">
            <a:avLst/>
          </a:prstGeom>
          <a:effectLst>
            <a:softEdge rad="63500"/>
          </a:effectLst>
        </p:spPr>
      </p:pic>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419509053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476756"/>
            <a:ext cx="7432844" cy="3139321"/>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Folly of</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Trusting in Mankind</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2:6-22</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4581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 y="1476756"/>
            <a:ext cx="9143999" cy="304698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Folly of</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Human Dependence</a:t>
            </a:r>
          </a:p>
          <a:p>
            <a:pPr algn="ctr"/>
            <a:r>
              <a:rPr lang="en-US" sz="6000" b="1" dirty="0">
                <a:ln w="19050">
                  <a:solidFill>
                    <a:srgbClr val="002060"/>
                  </a:solidFill>
                  <a:prstDash val="solid"/>
                </a:ln>
                <a:solidFill>
                  <a:srgbClr val="FFFF00"/>
                </a:solidFill>
                <a:effectLst>
                  <a:outerShdw blurRad="12700" dist="50800" dir="2700000" algn="tl" rotWithShape="0">
                    <a:schemeClr val="tx1"/>
                  </a:outerShdw>
                </a:effectLst>
              </a:rPr>
              <a:t>3:1 – </a:t>
            </a: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4:1</a:t>
            </a:r>
            <a:endParaRPr lang="en-US" sz="6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9145" y="4590633"/>
            <a:ext cx="9143999" cy="1754326"/>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The Folly of Depending upon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H</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uman Leadership and Glory</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98437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iterate type="wd">
                                    <p:tmPct val="14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985"/>
                            </p:stCondLst>
                            <p:childTnLst>
                              <p:par>
                                <p:cTn id="10" presetID="22" presetClass="entr" presetSubtype="1" fill="hold" grpId="0" nodeType="afterEffect">
                                  <p:stCondLst>
                                    <p:cond delay="75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260579" y="3658077"/>
            <a:ext cx="8950096" cy="861774"/>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3:1-7</a:t>
            </a:r>
            <a:r>
              <a:rPr lang="en-US" sz="5000" b="1" dirty="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Boys for Men</a:t>
            </a:r>
            <a:endParaRPr lang="en-US" sz="50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93904" y="4519851"/>
            <a:ext cx="8950096" cy="861774"/>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3:8-15</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 Gluttons for Leaders</a:t>
            </a:r>
          </a:p>
        </p:txBody>
      </p:sp>
      <p:sp>
        <p:nvSpPr>
          <p:cNvPr id="14" name="Rectangle 13"/>
          <p:cNvSpPr/>
          <p:nvPr/>
        </p:nvSpPr>
        <p:spPr>
          <a:xfrm>
            <a:off x="193904" y="5381625"/>
            <a:ext cx="8950096" cy="861774"/>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3:16 - 4:1</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 Shame for Beauty</a:t>
            </a:r>
            <a:endParaRPr lang="en-US" sz="50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5" name="Rectangle 14"/>
          <p:cNvSpPr/>
          <p:nvPr/>
        </p:nvSpPr>
        <p:spPr>
          <a:xfrm>
            <a:off x="96952" y="1120467"/>
            <a:ext cx="8950096" cy="2400657"/>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Trusting in man for the source of greatness results in an exchange of greatness for insignificance.</a:t>
            </a:r>
            <a:endParaRPr lang="en-US" sz="50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48908749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93904" y="1325723"/>
            <a:ext cx="8950096" cy="2262158"/>
          </a:xfrm>
          <a:prstGeom prst="rect">
            <a:avLst/>
          </a:prstGeom>
          <a:noFill/>
          <a:effectLst>
            <a:softEdge rad="127000"/>
          </a:effectLst>
        </p:spPr>
        <p:txBody>
          <a:bodyPr wrap="square" lIns="91440" tIns="45720" rIns="91440" bIns="45720">
            <a:spAutoFit/>
          </a:bodyPr>
          <a:lstStyle/>
          <a:p>
            <a:pPr algn="just"/>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3:1-7</a:t>
            </a:r>
            <a:r>
              <a:rPr lang="en-US" sz="4700" b="1" dirty="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Boys for Men</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Israel will be</a:t>
            </a:r>
          </a:p>
          <a:p>
            <a:pPr algn="just"/>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ruled by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(figuratively speaking)</a:t>
            </a:r>
          </a:p>
          <a:p>
            <a:pPr algn="just"/>
            <a:r>
              <a:rPr lang="en-US" sz="4000" b="1" dirty="0">
                <a:ln w="19050">
                  <a:solidFill>
                    <a:srgbClr val="002060"/>
                  </a:solidFill>
                  <a:prstDash val="solid"/>
                </a:ln>
                <a:solidFill>
                  <a:schemeClr val="bg1"/>
                </a:solidFill>
                <a:effectLst>
                  <a:outerShdw blurRad="12700" dist="50800" dir="2700000" algn="tl" rotWithShape="0">
                    <a:schemeClr val="tx1"/>
                  </a:outerShdw>
                </a:effectLst>
              </a:rPr>
              <a:t>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children.</a:t>
            </a:r>
            <a:endParaRPr lang="en-US" sz="47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8" name="Rectangle 7"/>
          <p:cNvSpPr/>
          <p:nvPr/>
        </p:nvSpPr>
        <p:spPr>
          <a:xfrm>
            <a:off x="186677" y="3598878"/>
            <a:ext cx="8761500" cy="2262158"/>
          </a:xfrm>
          <a:prstGeom prst="rect">
            <a:avLst/>
          </a:prstGeom>
          <a:noFill/>
          <a:effectLst>
            <a:softEdge rad="127000"/>
          </a:effectLst>
        </p:spPr>
        <p:txBody>
          <a:bodyPr wrap="square" lIns="91440" tIns="45720" rIns="91440" bIns="45720">
            <a:spAutoFit/>
          </a:bodyPr>
          <a:lstStyle/>
          <a:p>
            <a:pPr algn="just"/>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In an effort to make great men the source of a nations greatness results in a dearth of great men.</a:t>
            </a: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55563856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3169115"/>
            <a:ext cx="8836199" cy="3631763"/>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behold, the Lord,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of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hosts,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takes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away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from Jerusalem and from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Judah… “I will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give</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children to be their princes”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(3:1a, 4a)</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49327" y="1219337"/>
            <a:ext cx="8836199"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Gives and Takes Away</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0" y="2122341"/>
            <a:ext cx="8836199"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Boys for Men</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18163052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8" fill="hold" grpId="0" nodeType="afterEffect">
                                  <p:stCondLst>
                                    <p:cond delay="75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87427" y="2120182"/>
            <a:ext cx="8836199" cy="861774"/>
          </a:xfrm>
          <a:prstGeom prst="rect">
            <a:avLst/>
          </a:prstGeom>
          <a:noFill/>
          <a:effectLst>
            <a:softEdge rad="127000"/>
          </a:effectLst>
        </p:spPr>
        <p:txBody>
          <a:bodyPr wrap="square" lIns="91440" tIns="45720" rIns="91440" bIns="45720">
            <a:spAutoFit/>
          </a:bodyPr>
          <a:lstStyle/>
          <a:p>
            <a:pPr algn="ctr"/>
            <a:r>
              <a:rPr lang="en-US" sz="5000" b="1" u="sng" dirty="0">
                <a:ln w="19050">
                  <a:solidFill>
                    <a:srgbClr val="002060"/>
                  </a:solidFill>
                  <a:prstDash val="solid"/>
                </a:ln>
                <a:solidFill>
                  <a:srgbClr val="FFFF00"/>
                </a:solidFill>
                <a:effectLst>
                  <a:outerShdw blurRad="12700" dist="50800" dir="2700000" algn="tl" rotWithShape="0">
                    <a:schemeClr val="tx1"/>
                  </a:outerShdw>
                </a:effectLst>
              </a:rPr>
              <a:t>T</a:t>
            </a:r>
            <a:r>
              <a:rPr lang="en-US" sz="5000" b="1" u="sng" dirty="0" smtClean="0">
                <a:ln w="19050">
                  <a:solidFill>
                    <a:srgbClr val="002060"/>
                  </a:solidFill>
                  <a:prstDash val="solid"/>
                </a:ln>
                <a:solidFill>
                  <a:srgbClr val="FFFF00"/>
                </a:solidFill>
                <a:effectLst>
                  <a:outerShdw blurRad="12700" dist="50800" dir="2700000" algn="tl" rotWithShape="0">
                    <a:schemeClr val="tx1"/>
                  </a:outerShdw>
                </a:effectLst>
              </a:rPr>
              <a:t>he </a:t>
            </a:r>
            <a:r>
              <a:rPr lang="en-US" sz="5000" b="1" u="sng" dirty="0">
                <a:ln w="19050">
                  <a:solidFill>
                    <a:srgbClr val="002060"/>
                  </a:solidFill>
                  <a:prstDash val="solid"/>
                </a:ln>
                <a:solidFill>
                  <a:srgbClr val="FFFF00"/>
                </a:solidFill>
                <a:effectLst>
                  <a:outerShdw blurRad="12700" dist="50800" dir="2700000" algn="tl" rotWithShape="0">
                    <a:schemeClr val="tx1"/>
                  </a:outerShdw>
                </a:effectLst>
              </a:rPr>
              <a:t>G</a:t>
            </a:r>
            <a:r>
              <a:rPr lang="en-US" sz="5000" b="1" u="sng" dirty="0" smtClean="0">
                <a:ln w="19050">
                  <a:solidFill>
                    <a:srgbClr val="002060"/>
                  </a:solidFill>
                  <a:prstDash val="solid"/>
                </a:ln>
                <a:solidFill>
                  <a:srgbClr val="FFFF00"/>
                </a:solidFill>
                <a:effectLst>
                  <a:outerShdw blurRad="12700" dist="50800" dir="2700000" algn="tl" rotWithShape="0">
                    <a:schemeClr val="tx1"/>
                  </a:outerShdw>
                </a:effectLst>
              </a:rPr>
              <a:t>reat </a:t>
            </a:r>
            <a:r>
              <a:rPr lang="en-US" sz="5000" b="1" u="sng" dirty="0">
                <a:ln w="19050">
                  <a:solidFill>
                    <a:srgbClr val="002060"/>
                  </a:solidFill>
                  <a:prstDash val="solid"/>
                </a:ln>
                <a:solidFill>
                  <a:srgbClr val="FFFF00"/>
                </a:solidFill>
                <a:effectLst>
                  <a:outerShdw blurRad="12700" dist="50800" dir="2700000" algn="tl" rotWithShape="0">
                    <a:schemeClr val="tx1"/>
                  </a:outerShdw>
                </a:effectLst>
              </a:rPr>
              <a:t>M</a:t>
            </a:r>
            <a:r>
              <a:rPr lang="en-US" sz="5000" b="1" u="sng" dirty="0" smtClean="0">
                <a:ln w="19050">
                  <a:solidFill>
                    <a:srgbClr val="002060"/>
                  </a:solidFill>
                  <a:prstDash val="solid"/>
                </a:ln>
                <a:solidFill>
                  <a:srgbClr val="FFFF00"/>
                </a:solidFill>
                <a:effectLst>
                  <a:outerShdw blurRad="12700" dist="50800" dir="2700000" algn="tl" rotWithShape="0">
                    <a:schemeClr val="tx1"/>
                  </a:outerShdw>
                </a:effectLst>
              </a:rPr>
              <a:t>en </a:t>
            </a:r>
            <a:endParaRPr lang="en-US" sz="5000" b="1" u="sng"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49327" y="1219337"/>
            <a:ext cx="8836199"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Takes Away -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3:1-3</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193904" y="3054673"/>
            <a:ext cx="8836199" cy="3460691"/>
          </a:xfrm>
          <a:prstGeom prst="rect">
            <a:avLst/>
          </a:prstGeom>
          <a:noFill/>
          <a:effectLst>
            <a:softEdge rad="127000"/>
          </a:effectLst>
        </p:spPr>
        <p:txBody>
          <a:bodyPr wrap="square" lIns="91440" tIns="45720" rIns="91440" bIns="45720">
            <a:spAutoFit/>
          </a:bodyPr>
          <a:lstStyle/>
          <a:p>
            <a:pPr algn="ctr">
              <a:lnSpc>
                <a:spcPct val="114000"/>
              </a:lnSpc>
            </a:pP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Military Leaders</a:t>
            </a:r>
          </a:p>
          <a:p>
            <a:pPr algn="ctr">
              <a:lnSpc>
                <a:spcPct val="114000"/>
              </a:lnSpc>
            </a:pP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Political Leaders</a:t>
            </a:r>
          </a:p>
          <a:p>
            <a:pPr algn="ctr">
              <a:lnSpc>
                <a:spcPct val="114000"/>
              </a:lnSpc>
            </a:pP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Religious Leaders</a:t>
            </a:r>
          </a:p>
          <a:p>
            <a:pPr algn="ctr">
              <a:lnSpc>
                <a:spcPct val="114000"/>
              </a:lnSpc>
            </a:pP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Skilled Craftsman</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7992781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70511"/>
            <a:ext cx="8836199" cy="5262979"/>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stock and the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store, the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whole supply of bread and the whole supply of water;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200" b="1" dirty="0">
                <a:ln w="19050">
                  <a:solidFill>
                    <a:srgbClr val="002060"/>
                  </a:solidFill>
                  <a:prstDash val="solid"/>
                </a:ln>
                <a:solidFill>
                  <a:srgbClr val="FFFF00"/>
                </a:solidFill>
                <a:effectLst>
                  <a:outerShdw blurRad="12700" dist="50800" dir="2700000" algn="tl" rotWithShape="0">
                    <a:schemeClr val="tx1"/>
                  </a:outerShdw>
                </a:effectLst>
              </a:rPr>
              <a:t>mighty man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and the</a:t>
            </a:r>
            <a:r>
              <a:rPr lang="en-US" sz="4200" b="1" dirty="0">
                <a:ln w="19050">
                  <a:solidFill>
                    <a:srgbClr val="002060"/>
                  </a:solidFill>
                  <a:prstDash val="solid"/>
                </a:ln>
                <a:solidFill>
                  <a:srgbClr val="FFFF00"/>
                </a:solidFill>
                <a:effectLst>
                  <a:outerShdw blurRad="12700" dist="50800" dir="2700000" algn="tl" rotWithShape="0">
                    <a:schemeClr val="tx1"/>
                  </a:outerShdw>
                </a:effectLst>
              </a:rPr>
              <a:t> man of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war</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the </a:t>
            </a:r>
            <a:r>
              <a:rPr lang="en-US" sz="4200" b="1" dirty="0">
                <a:ln w="19050">
                  <a:solidFill>
                    <a:srgbClr val="002060"/>
                  </a:solidFill>
                  <a:prstDash val="solid"/>
                </a:ln>
                <a:solidFill>
                  <a:srgbClr val="FFFF00"/>
                </a:solidFill>
                <a:effectLst>
                  <a:outerShdw blurRad="12700" dist="50800" dir="2700000" algn="tl" rotWithShape="0">
                    <a:schemeClr val="tx1"/>
                  </a:outerShdw>
                </a:effectLst>
              </a:rPr>
              <a:t>judge</a:t>
            </a:r>
            <a:r>
              <a:rPr lang="en-US" sz="4200" b="1" dirty="0">
                <a:ln w="19050">
                  <a:solidFill>
                    <a:srgbClr val="002060"/>
                  </a:solidFill>
                  <a:prstDash val="solid"/>
                </a:ln>
                <a:solidFill>
                  <a:schemeClr val="bg1"/>
                </a:solidFill>
                <a:effectLst>
                  <a:outerShdw blurRad="12700" dist="50800" dir="2700000" algn="tl" rotWithShape="0">
                    <a:schemeClr val="tx1"/>
                  </a:outerShdw>
                </a:effectLst>
              </a:rPr>
              <a:t> and the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prophet</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and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the </a:t>
            </a:r>
            <a:r>
              <a:rPr lang="en-US" sz="4200" b="1" dirty="0">
                <a:ln w="19050">
                  <a:solidFill>
                    <a:srgbClr val="002060"/>
                  </a:solidFill>
                  <a:prstDash val="solid"/>
                </a:ln>
                <a:solidFill>
                  <a:srgbClr val="FFFF00"/>
                </a:solidFill>
                <a:effectLst>
                  <a:outerShdw blurRad="12700" dist="50800" dir="2700000" algn="tl" rotWithShape="0">
                    <a:schemeClr val="tx1"/>
                  </a:outerShdw>
                </a:effectLst>
              </a:rPr>
              <a:t>diviner</a:t>
            </a:r>
            <a:r>
              <a:rPr lang="en-US" sz="4200" b="1" dirty="0">
                <a:ln w="19050">
                  <a:solidFill>
                    <a:srgbClr val="002060"/>
                  </a:solidFill>
                  <a:prstDash val="solid"/>
                </a:ln>
                <a:solidFill>
                  <a:schemeClr val="bg1"/>
                </a:solidFill>
                <a:effectLst>
                  <a:outerShdw blurRad="12700" dist="50800" dir="2700000" algn="tl" rotWithShape="0">
                    <a:schemeClr val="tx1"/>
                  </a:outerShdw>
                </a:effectLst>
              </a:rPr>
              <a:t> and the </a:t>
            </a:r>
            <a:r>
              <a:rPr lang="en-US" sz="4200" b="1" dirty="0">
                <a:ln w="19050">
                  <a:solidFill>
                    <a:srgbClr val="002060"/>
                  </a:solidFill>
                  <a:prstDash val="solid"/>
                </a:ln>
                <a:solidFill>
                  <a:srgbClr val="FFFF00"/>
                </a:solidFill>
                <a:effectLst>
                  <a:outerShdw blurRad="12700" dist="50800" dir="2700000" algn="tl" rotWithShape="0">
                    <a:schemeClr val="tx1"/>
                  </a:outerShdw>
                </a:effectLst>
              </a:rPr>
              <a:t>elder</a:t>
            </a:r>
            <a:r>
              <a:rPr lang="en-US" sz="4200" b="1" dirty="0">
                <a:ln w="19050">
                  <a:solidFill>
                    <a:srgbClr val="002060"/>
                  </a:solidFill>
                  <a:prstDash val="solid"/>
                </a:ln>
                <a:solidFill>
                  <a:schemeClr val="bg1"/>
                </a:solidFill>
                <a:effectLst>
                  <a:outerShdw blurRad="12700" dist="50800" dir="2700000" algn="tl" rotWithShape="0">
                    <a:schemeClr val="tx1"/>
                  </a:outerShdw>
                </a:effectLst>
              </a:rPr>
              <a:t>;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200" b="1" dirty="0">
                <a:ln w="19050">
                  <a:solidFill>
                    <a:srgbClr val="002060"/>
                  </a:solidFill>
                  <a:prstDash val="solid"/>
                </a:ln>
                <a:solidFill>
                  <a:srgbClr val="FFFF00"/>
                </a:solidFill>
                <a:effectLst>
                  <a:outerShdw blurRad="12700" dist="50800" dir="2700000" algn="tl" rotWithShape="0">
                    <a:schemeClr val="tx1"/>
                  </a:outerShdw>
                </a:effectLst>
              </a:rPr>
              <a:t>captain</a:t>
            </a:r>
            <a:r>
              <a:rPr lang="en-US" sz="4200" b="1" dirty="0">
                <a:ln w="19050">
                  <a:solidFill>
                    <a:srgbClr val="002060"/>
                  </a:solidFill>
                  <a:prstDash val="solid"/>
                </a:ln>
                <a:solidFill>
                  <a:schemeClr val="bg1"/>
                </a:solidFill>
                <a:effectLst>
                  <a:outerShdw blurRad="12700" dist="50800" dir="2700000" algn="tl" rotWithShape="0">
                    <a:schemeClr val="tx1"/>
                  </a:outerShdw>
                </a:effectLst>
              </a:rPr>
              <a:t> of fifty and the </a:t>
            </a:r>
            <a:r>
              <a:rPr lang="en-US" sz="4200" b="1" dirty="0">
                <a:ln w="19050">
                  <a:solidFill>
                    <a:srgbClr val="002060"/>
                  </a:solidFill>
                  <a:prstDash val="solid"/>
                </a:ln>
                <a:solidFill>
                  <a:srgbClr val="FFFF00"/>
                </a:solidFill>
                <a:effectLst>
                  <a:outerShdw blurRad="12700" dist="50800" dir="2700000" algn="tl" rotWithShape="0">
                    <a:schemeClr val="tx1"/>
                  </a:outerShdw>
                </a:effectLst>
              </a:rPr>
              <a:t>honorable</a:t>
            </a:r>
            <a:r>
              <a:rPr lang="en-US" sz="4200" b="1" dirty="0">
                <a:ln w="19050">
                  <a:solidFill>
                    <a:srgbClr val="002060"/>
                  </a:solidFill>
                  <a:prstDash val="solid"/>
                </a:ln>
                <a:solidFill>
                  <a:schemeClr val="bg1"/>
                </a:solidFill>
                <a:effectLst>
                  <a:outerShdw blurRad="12700" dist="50800" dir="2700000" algn="tl" rotWithShape="0">
                    <a:schemeClr val="tx1"/>
                  </a:outerShdw>
                </a:effectLst>
              </a:rPr>
              <a:t>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man, the </a:t>
            </a:r>
            <a:r>
              <a:rPr lang="en-US" sz="4200" b="1" dirty="0">
                <a:ln w="19050">
                  <a:solidFill>
                    <a:srgbClr val="002060"/>
                  </a:solidFill>
                  <a:prstDash val="solid"/>
                </a:ln>
                <a:solidFill>
                  <a:srgbClr val="FFFF00"/>
                </a:solidFill>
                <a:effectLst>
                  <a:outerShdw blurRad="12700" dist="50800" dir="2700000" algn="tl" rotWithShape="0">
                    <a:schemeClr val="tx1"/>
                  </a:outerShdw>
                </a:effectLst>
              </a:rPr>
              <a:t>counselor</a:t>
            </a:r>
            <a:r>
              <a:rPr lang="en-US" sz="4200" b="1" dirty="0">
                <a:ln w="19050">
                  <a:solidFill>
                    <a:srgbClr val="002060"/>
                  </a:solidFill>
                  <a:prstDash val="solid"/>
                </a:ln>
                <a:solidFill>
                  <a:schemeClr val="bg1"/>
                </a:solidFill>
                <a:effectLst>
                  <a:outerShdw blurRad="12700" dist="50800" dir="2700000" algn="tl" rotWithShape="0">
                    <a:schemeClr val="tx1"/>
                  </a:outerShdw>
                </a:effectLst>
              </a:rPr>
              <a:t> and the </a:t>
            </a:r>
            <a:r>
              <a:rPr lang="en-US" sz="4200" b="1" dirty="0">
                <a:ln w="19050">
                  <a:solidFill>
                    <a:srgbClr val="002060"/>
                  </a:solidFill>
                  <a:prstDash val="solid"/>
                </a:ln>
                <a:solidFill>
                  <a:srgbClr val="FFFF00"/>
                </a:solidFill>
                <a:effectLst>
                  <a:outerShdw blurRad="12700" dist="50800" dir="2700000" algn="tl" rotWithShape="0">
                    <a:schemeClr val="tx1"/>
                  </a:outerShdw>
                </a:effectLst>
              </a:rPr>
              <a:t>skillful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artisan</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a</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nd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the </a:t>
            </a:r>
            <a:r>
              <a:rPr lang="en-US" sz="4200" b="1" dirty="0">
                <a:ln w="19050">
                  <a:solidFill>
                    <a:srgbClr val="002060"/>
                  </a:solidFill>
                  <a:prstDash val="solid"/>
                </a:ln>
                <a:solidFill>
                  <a:srgbClr val="FFFF00"/>
                </a:solidFill>
                <a:effectLst>
                  <a:outerShdw blurRad="12700" dist="50800" dir="2700000" algn="tl" rotWithShape="0">
                    <a:schemeClr val="tx1"/>
                  </a:outerShdw>
                </a:effectLst>
              </a:rPr>
              <a:t>expert enchanter</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(3:1b-3)</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12607379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218179"/>
            <a:ext cx="7432844" cy="5170646"/>
          </a:xfrm>
          <a:prstGeom prst="rect">
            <a:avLst/>
          </a:prstGeom>
          <a:noFill/>
        </p:spPr>
        <p:txBody>
          <a:bodyPr wrap="square" lIns="91440" tIns="45720" rIns="91440" bIns="45720">
            <a:spAutoFit/>
          </a:bodyPr>
          <a:lstStyle/>
          <a:p>
            <a:pPr algn="ctr"/>
            <a:r>
              <a:rPr lang="en-US" sz="6600" b="1" u="sng" dirty="0" smtClean="0">
                <a:ln w="19050">
                  <a:solidFill>
                    <a:srgbClr val="002060"/>
                  </a:solidFill>
                  <a:prstDash val="solid"/>
                </a:ln>
                <a:solidFill>
                  <a:schemeClr val="bg1"/>
                </a:solidFill>
                <a:effectLst>
                  <a:outerShdw blurRad="12700" dist="50800" dir="2700000" algn="tl" rotWithShape="0">
                    <a:schemeClr val="tx1"/>
                  </a:outerShdw>
                </a:effectLst>
              </a:rPr>
              <a:t>The Problem</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Sinful Israel</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Versus</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Servant Israel</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2:1 – 4:6</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027278751"/>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2156225"/>
            <a:ext cx="8836199" cy="861774"/>
          </a:xfrm>
          <a:prstGeom prst="rect">
            <a:avLst/>
          </a:prstGeom>
          <a:noFill/>
          <a:effectLst>
            <a:softEdge rad="127000"/>
          </a:effectLst>
        </p:spPr>
        <p:txBody>
          <a:bodyPr wrap="square" lIns="91440" tIns="45720" rIns="91440" bIns="45720">
            <a:spAutoFit/>
          </a:bodyPr>
          <a:lstStyle/>
          <a:p>
            <a:pPr algn="ct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5000" b="1" u="sng" dirty="0" smtClean="0">
                <a:ln w="19050">
                  <a:solidFill>
                    <a:srgbClr val="002060"/>
                  </a:solidFill>
                  <a:prstDash val="solid"/>
                </a:ln>
                <a:solidFill>
                  <a:srgbClr val="FFFF00"/>
                </a:solidFill>
                <a:effectLst>
                  <a:outerShdw blurRad="12700" dist="50800" dir="2700000" algn="tl" rotWithShape="0">
                    <a:schemeClr val="tx1"/>
                  </a:outerShdw>
                </a:effectLst>
              </a:rPr>
              <a:t>Incompetents</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49327" y="1219337"/>
            <a:ext cx="8836199"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Gives -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3:4-7</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153901" y="3148128"/>
            <a:ext cx="8836199" cy="4095929"/>
          </a:xfrm>
          <a:prstGeom prst="rect">
            <a:avLst/>
          </a:prstGeom>
          <a:noFill/>
          <a:effectLst>
            <a:softEdge rad="127000"/>
          </a:effectLst>
        </p:spPr>
        <p:txBody>
          <a:bodyPr wrap="square" lIns="91440" tIns="45720" rIns="91440" bIns="45720">
            <a:spAutoFit/>
          </a:bodyPr>
          <a:lstStyle/>
          <a:p>
            <a:pPr algn="ctr">
              <a:lnSpc>
                <a:spcPct val="114000"/>
              </a:lnSpc>
            </a:pP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Children and Babies</a:t>
            </a:r>
          </a:p>
          <a:p>
            <a:pPr algn="ctr">
              <a:lnSpc>
                <a:spcPct val="114000"/>
              </a:lnSpc>
            </a:pPr>
            <a:r>
              <a:rPr lang="en-US" sz="4800" b="1" dirty="0">
                <a:ln w="19050">
                  <a:solidFill>
                    <a:srgbClr val="002060"/>
                  </a:solidFill>
                  <a:prstDash val="solid"/>
                </a:ln>
                <a:solidFill>
                  <a:schemeClr val="bg1"/>
                </a:solidFill>
                <a:effectLst>
                  <a:outerShdw blurRad="12700" dist="50800" dir="2700000" algn="tl" rotWithShape="0">
                    <a:schemeClr val="tx1"/>
                  </a:outerShdw>
                </a:effectLst>
              </a:rPr>
              <a:t>Nobodies and </a:t>
            </a:r>
            <a:r>
              <a:rPr lang="en-US" sz="4800" b="1" dirty="0" err="1">
                <a:ln w="19050">
                  <a:solidFill>
                    <a:srgbClr val="002060"/>
                  </a:solidFill>
                  <a:prstDash val="solid"/>
                </a:ln>
                <a:solidFill>
                  <a:schemeClr val="bg1"/>
                </a:solidFill>
                <a:effectLst>
                  <a:outerShdw blurRad="12700" dist="50800" dir="2700000" algn="tl" rotWithShape="0">
                    <a:schemeClr val="tx1"/>
                  </a:outerShdw>
                </a:effectLst>
              </a:rPr>
              <a:t>Anybodies</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a:p>
            <a:pPr algn="ctr">
              <a:lnSpc>
                <a:spcPct val="114000"/>
              </a:lnSpc>
            </a:pPr>
            <a:r>
              <a:rPr lang="en-US" sz="4800" b="1" dirty="0" err="1">
                <a:ln w="19050">
                  <a:solidFill>
                    <a:srgbClr val="002060"/>
                  </a:solidFill>
                  <a:prstDash val="solid"/>
                </a:ln>
                <a:solidFill>
                  <a:schemeClr val="bg1"/>
                </a:solidFill>
                <a:effectLst>
                  <a:outerShdw blurRad="12700" dist="50800" dir="2700000" algn="tl" rotWithShape="0">
                    <a:schemeClr val="tx1"/>
                  </a:outerShdw>
                </a:effectLst>
              </a:rPr>
              <a:t>Irresponsiblies</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a:p>
            <a:pPr algn="ct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a:p>
            <a:pPr algn="ctr"/>
            <a:endParaRPr lang="en-US" sz="48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81607480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1250"/>
                            </p:stCondLst>
                            <p:childTnLst>
                              <p:par>
                                <p:cTn id="9" presetID="22" presetClass="entr" presetSubtype="1"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70511"/>
            <a:ext cx="8836199" cy="4616648"/>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“I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will give </a:t>
            </a:r>
            <a:r>
              <a:rPr lang="en-US" sz="4200" b="1" dirty="0">
                <a:ln w="19050">
                  <a:solidFill>
                    <a:srgbClr val="002060"/>
                  </a:solidFill>
                  <a:prstDash val="solid"/>
                </a:ln>
                <a:solidFill>
                  <a:srgbClr val="FFFF00"/>
                </a:solidFill>
                <a:effectLst>
                  <a:outerShdw blurRad="12700" dist="50800" dir="2700000" algn="tl" rotWithShape="0">
                    <a:schemeClr val="tx1"/>
                  </a:outerShdw>
                </a:effectLst>
              </a:rPr>
              <a:t>children</a:t>
            </a:r>
            <a:r>
              <a:rPr lang="en-US" sz="4200" b="1" dirty="0">
                <a:ln w="19050">
                  <a:solidFill>
                    <a:srgbClr val="002060"/>
                  </a:solidFill>
                  <a:prstDash val="solid"/>
                </a:ln>
                <a:solidFill>
                  <a:schemeClr val="bg1"/>
                </a:solidFill>
                <a:effectLst>
                  <a:outerShdw blurRad="12700" dist="50800" dir="2700000" algn="tl" rotWithShape="0">
                    <a:schemeClr val="tx1"/>
                  </a:outerShdw>
                </a:effectLst>
              </a:rPr>
              <a:t> to be their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princes, and </a:t>
            </a:r>
            <a:r>
              <a:rPr lang="en-US" sz="4200" b="1" dirty="0">
                <a:ln w="19050">
                  <a:solidFill>
                    <a:srgbClr val="002060"/>
                  </a:solidFill>
                  <a:prstDash val="solid"/>
                </a:ln>
                <a:solidFill>
                  <a:srgbClr val="FFFF00"/>
                </a:solidFill>
                <a:effectLst>
                  <a:outerShdw blurRad="12700" dist="50800" dir="2700000" algn="tl" rotWithShape="0">
                    <a:schemeClr val="tx1"/>
                  </a:outerShdw>
                </a:effectLst>
              </a:rPr>
              <a:t>babes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shall rule over them.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people will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be oppressed, every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one by another and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every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one by his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neighbor; The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child will be insolent toward the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elder, and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the base toward the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honorable…”</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17159832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70511"/>
            <a:ext cx="8836199" cy="5262979"/>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“When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a man takes hold of his brother </a:t>
            </a:r>
          </a:p>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the house of his father,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saying, ‘You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have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clothing; You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be our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ruler, and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let these ruins be under your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power,’ In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that day he will protest,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saying, ‘I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cannot cure your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ills, for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in my house is neither food nor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clothing; Do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not make me a ruler of the people</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(3:4-7)</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2094262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93904" y="1325723"/>
            <a:ext cx="8950096" cy="2262158"/>
          </a:xfrm>
          <a:prstGeom prst="rect">
            <a:avLst/>
          </a:prstGeom>
          <a:noFill/>
          <a:effectLst>
            <a:softEdge rad="127000"/>
          </a:effectLst>
        </p:spPr>
        <p:txBody>
          <a:bodyPr wrap="square" lIns="91440" tIns="45720" rIns="91440" bIns="45720">
            <a:spAutoFit/>
          </a:bodyPr>
          <a:lstStyle/>
          <a:p>
            <a:pPr algn="just"/>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3:8-15</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 </a:t>
            </a:r>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Gluttons for Leaders</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a:t>
            </a:r>
          </a:p>
          <a:p>
            <a:pPr algn="just"/>
            <a:r>
              <a:rPr lang="en-US" sz="4700" b="1" dirty="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Israel was ruled by greedy</a:t>
            </a:r>
          </a:p>
          <a:p>
            <a:pPr algn="just"/>
            <a:r>
              <a:rPr lang="en-US" sz="4700" b="1" dirty="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and self-serving rebels.</a:t>
            </a:r>
            <a:endParaRPr lang="en-US" sz="47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8" name="Rectangle 7"/>
          <p:cNvSpPr/>
          <p:nvPr/>
        </p:nvSpPr>
        <p:spPr>
          <a:xfrm>
            <a:off x="114288" y="3773178"/>
            <a:ext cx="8906278" cy="2862322"/>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The combined devastating effect of man’s self-seeking greatness and God’s judgment on the nation will result  in a deteriorated leadership.</a:t>
            </a: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56388669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2050334"/>
            <a:ext cx="8836199" cy="4595104"/>
          </a:xfrm>
          <a:prstGeom prst="rect">
            <a:avLst/>
          </a:prstGeom>
          <a:noFill/>
          <a:effectLst>
            <a:softEdge rad="127000"/>
          </a:effectLst>
        </p:spPr>
        <p:txBody>
          <a:bodyPr wrap="square" lIns="91440" tIns="45720" rIns="91440" bIns="45720">
            <a:spAutoFit/>
          </a:bodyPr>
          <a:lstStyle/>
          <a:p>
            <a:pPr algn="ctr">
              <a:lnSpc>
                <a:spcPct val="110000"/>
              </a:lnSpc>
            </a:pP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Haughty Rebels</a:t>
            </a:r>
          </a:p>
          <a:p>
            <a:pPr algn="ctr">
              <a:lnSpc>
                <a:spcPct val="110000"/>
              </a:lnSpc>
            </a:pP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Shameless</a:t>
            </a:r>
          </a:p>
          <a:p>
            <a:pPr algn="ctr">
              <a:lnSpc>
                <a:spcPct val="110000"/>
              </a:lnSpc>
            </a:pPr>
            <a:r>
              <a:rPr lang="en-US" sz="5400" b="1" dirty="0">
                <a:ln w="19050">
                  <a:solidFill>
                    <a:srgbClr val="002060"/>
                  </a:solidFill>
                  <a:prstDash val="solid"/>
                </a:ln>
                <a:solidFill>
                  <a:srgbClr val="FFFF00"/>
                </a:solidFill>
                <a:effectLst>
                  <a:outerShdw blurRad="12700" dist="50800" dir="2700000" algn="tl" rotWithShape="0">
                    <a:schemeClr val="tx1"/>
                  </a:outerShdw>
                </a:effectLst>
              </a:rPr>
              <a:t>(Weak) </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Oppressors</a:t>
            </a:r>
          </a:p>
          <a:p>
            <a:pPr algn="ctr">
              <a:lnSpc>
                <a:spcPct val="110000"/>
              </a:lnSpc>
            </a:pPr>
            <a:r>
              <a:rPr lang="en-US" sz="5400" b="1" dirty="0">
                <a:ln w="19050">
                  <a:solidFill>
                    <a:srgbClr val="002060"/>
                  </a:solidFill>
                  <a:prstDash val="solid"/>
                </a:ln>
                <a:solidFill>
                  <a:schemeClr val="bg1"/>
                </a:solidFill>
                <a:effectLst>
                  <a:outerShdw blurRad="12700" dist="50800" dir="2700000" algn="tl" rotWithShape="0">
                    <a:schemeClr val="tx1"/>
                  </a:outerShdw>
                </a:effectLst>
              </a:rPr>
              <a:t>False Shepherds</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a:p>
            <a:pPr algn="ctr">
              <a:lnSpc>
                <a:spcPct val="110000"/>
              </a:lnSpc>
            </a:pPr>
            <a:r>
              <a:rPr lang="en-US" sz="5400" b="1" dirty="0">
                <a:ln w="19050">
                  <a:solidFill>
                    <a:srgbClr val="002060"/>
                  </a:solidFill>
                  <a:prstDash val="solid"/>
                </a:ln>
                <a:solidFill>
                  <a:srgbClr val="FFFF00"/>
                </a:solidFill>
                <a:effectLst>
                  <a:outerShdw blurRad="12700" dist="50800" dir="2700000" algn="tl" rotWithShape="0">
                    <a:schemeClr val="tx1"/>
                  </a:outerShdw>
                </a:effectLst>
              </a:rPr>
              <a:t>Glutton – </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Plunderers </a:t>
            </a:r>
            <a:endParaRPr lang="en-US" sz="54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49327" y="1219337"/>
            <a:ext cx="8836199"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Israel Produced Leaders -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3:8-15</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358851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2173778"/>
            <a:ext cx="8836199" cy="3631763"/>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Jerusalem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stumbled, 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Judah is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fallen, because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their tongue and their doings a</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re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against the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to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provoke the eyes of His glory</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(3:8)</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3" name="Rectangle 12"/>
          <p:cNvSpPr/>
          <p:nvPr/>
        </p:nvSpPr>
        <p:spPr>
          <a:xfrm>
            <a:off x="149326" y="5784092"/>
            <a:ext cx="8836199" cy="892552"/>
          </a:xfrm>
          <a:prstGeom prst="rect">
            <a:avLst/>
          </a:prstGeom>
          <a:noFill/>
          <a:effectLst>
            <a:softEdge rad="127000"/>
          </a:effectLst>
        </p:spPr>
        <p:txBody>
          <a:bodyPr wrap="square" lIns="91440" tIns="45720" rIns="91440" bIns="45720">
            <a:spAutoFit/>
          </a:bodyPr>
          <a:lstStyle/>
          <a:p>
            <a:pPr algn="ct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Haughty Rebels for Leaders</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9146" y="1219337"/>
            <a:ext cx="9153145" cy="815608"/>
          </a:xfrm>
          <a:prstGeom prst="rect">
            <a:avLst/>
          </a:prstGeom>
          <a:noFill/>
          <a:effectLst>
            <a:softEdge rad="127000"/>
          </a:effectLst>
        </p:spPr>
        <p:txBody>
          <a:bodyPr wrap="square" lIns="91440" tIns="45720" rIns="91440" bIns="45720">
            <a:spAutoFit/>
          </a:bodyPr>
          <a:lstStyle/>
          <a:p>
            <a:pPr algn="ct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 Nation has Tipped and Tumbled </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837564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1250"/>
                            </p:stCondLst>
                            <p:childTnLst>
                              <p:par>
                                <p:cTn id="9" presetID="42" presetClass="entr" presetSubtype="0"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2173778"/>
            <a:ext cx="8836199" cy="2800767"/>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look on their countenance witnesses against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them,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they declare their sin as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Sodom; They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do not hide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(3:9a)</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3" name="Rectangle 12"/>
          <p:cNvSpPr/>
          <p:nvPr/>
        </p:nvSpPr>
        <p:spPr>
          <a:xfrm>
            <a:off x="149326" y="5784092"/>
            <a:ext cx="8836199" cy="892552"/>
          </a:xfrm>
          <a:prstGeom prst="rect">
            <a:avLst/>
          </a:prstGeom>
          <a:noFill/>
          <a:effectLst>
            <a:softEdge rad="127000"/>
          </a:effectLst>
        </p:spPr>
        <p:txBody>
          <a:bodyPr wrap="square" lIns="91440" tIns="45720" rIns="91440" bIns="45720">
            <a:spAutoFit/>
          </a:bodyPr>
          <a:lstStyle/>
          <a:p>
            <a:pPr algn="ct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Shameless Leaders</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5" name="Rectangle 14"/>
          <p:cNvSpPr/>
          <p:nvPr/>
        </p:nvSpPr>
        <p:spPr>
          <a:xfrm>
            <a:off x="-9146" y="1219337"/>
            <a:ext cx="9153145" cy="815608"/>
          </a:xfrm>
          <a:prstGeom prst="rect">
            <a:avLst/>
          </a:prstGeom>
          <a:noFill/>
          <a:effectLst>
            <a:softEdge rad="127000"/>
          </a:effectLst>
        </p:spPr>
        <p:txBody>
          <a:bodyPr wrap="square" lIns="91440" tIns="45720" rIns="91440" bIns="45720">
            <a:spAutoFit/>
          </a:bodyPr>
          <a:lstStyle/>
          <a:p>
            <a:pPr algn="ct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 Nation has Tipped and Tumbled </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7963485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2173778"/>
            <a:ext cx="8836199" cy="2123658"/>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for My people, children are their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oppressors</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women rule over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them.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(3:12a)</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3" name="Rectangle 12"/>
          <p:cNvSpPr/>
          <p:nvPr/>
        </p:nvSpPr>
        <p:spPr>
          <a:xfrm>
            <a:off x="149326" y="5784092"/>
            <a:ext cx="8836199" cy="892552"/>
          </a:xfrm>
          <a:prstGeom prst="rect">
            <a:avLst/>
          </a:prstGeom>
          <a:noFill/>
          <a:effectLst>
            <a:softEdge rad="127000"/>
          </a:effectLst>
        </p:spPr>
        <p:txBody>
          <a:bodyPr wrap="square" lIns="91440" tIns="45720" rIns="91440" bIns="45720">
            <a:spAutoFit/>
          </a:bodyPr>
          <a:lstStyle/>
          <a:p>
            <a:pPr algn="ct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Weak Oppressors for Leaders</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5" name="Rectangle 14"/>
          <p:cNvSpPr/>
          <p:nvPr/>
        </p:nvSpPr>
        <p:spPr>
          <a:xfrm>
            <a:off x="-9146" y="1219337"/>
            <a:ext cx="9153145" cy="815608"/>
          </a:xfrm>
          <a:prstGeom prst="rect">
            <a:avLst/>
          </a:prstGeom>
          <a:noFill/>
          <a:effectLst>
            <a:softEdge rad="127000"/>
          </a:effectLst>
        </p:spPr>
        <p:txBody>
          <a:bodyPr wrap="square" lIns="91440" tIns="45720" rIns="91440" bIns="45720">
            <a:spAutoFit/>
          </a:bodyPr>
          <a:lstStyle/>
          <a:p>
            <a:pPr algn="ct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 Nation has Tipped and Tumbled </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16078538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2173778"/>
            <a:ext cx="8836199" cy="2123658"/>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My people! Those who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lead</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you cause you to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err</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destroy the way of your paths</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(3:12b) </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3" name="Rectangle 12"/>
          <p:cNvSpPr/>
          <p:nvPr/>
        </p:nvSpPr>
        <p:spPr>
          <a:xfrm>
            <a:off x="149326" y="5784092"/>
            <a:ext cx="8836199" cy="892552"/>
          </a:xfrm>
          <a:prstGeom prst="rect">
            <a:avLst/>
          </a:prstGeom>
          <a:noFill/>
          <a:effectLst>
            <a:softEdge rad="127000"/>
          </a:effectLst>
        </p:spPr>
        <p:txBody>
          <a:bodyPr wrap="square" lIns="91440" tIns="45720" rIns="91440" bIns="45720">
            <a:spAutoFit/>
          </a:bodyPr>
          <a:lstStyle/>
          <a:p>
            <a:pPr algn="ct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False Shepherds for Leaders</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9146" y="1219337"/>
            <a:ext cx="9153145" cy="815608"/>
          </a:xfrm>
          <a:prstGeom prst="rect">
            <a:avLst/>
          </a:prstGeom>
          <a:noFill/>
          <a:effectLst>
            <a:softEdge rad="127000"/>
          </a:effectLst>
        </p:spPr>
        <p:txBody>
          <a:bodyPr wrap="square" lIns="91440" tIns="45720" rIns="91440" bIns="45720">
            <a:spAutoFit/>
          </a:bodyPr>
          <a:lstStyle/>
          <a:p>
            <a:pPr algn="ct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 Nation has Tipped and Tumbled </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24350836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2173778"/>
            <a:ext cx="8836199" cy="2215991"/>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you have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eaten up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vineyard; The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plunder</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of the poor is in your houses</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(3:14b)</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3" name="Rectangle 12"/>
          <p:cNvSpPr/>
          <p:nvPr/>
        </p:nvSpPr>
        <p:spPr>
          <a:xfrm>
            <a:off x="149327" y="5784092"/>
            <a:ext cx="8836199" cy="892552"/>
          </a:xfrm>
          <a:prstGeom prst="rect">
            <a:avLst/>
          </a:prstGeom>
          <a:noFill/>
          <a:effectLst>
            <a:softEdge rad="127000"/>
          </a:effectLst>
        </p:spPr>
        <p:txBody>
          <a:bodyPr wrap="square" lIns="91440" tIns="45720" rIns="91440" bIns="45720">
            <a:spAutoFit/>
          </a:bodyPr>
          <a:lstStyle/>
          <a:p>
            <a:pPr algn="ct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Gluttons for Leaders</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9146" y="1219337"/>
            <a:ext cx="9153145" cy="815608"/>
          </a:xfrm>
          <a:prstGeom prst="rect">
            <a:avLst/>
          </a:prstGeom>
          <a:noFill/>
          <a:effectLst>
            <a:softEdge rad="127000"/>
          </a:effectLst>
        </p:spPr>
        <p:txBody>
          <a:bodyPr wrap="square" lIns="91440" tIns="45720" rIns="91440" bIns="45720">
            <a:spAutoFit/>
          </a:bodyPr>
          <a:lstStyle/>
          <a:p>
            <a:pPr algn="ct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 Nation has Tipped and Tumbled </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20619489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218179"/>
            <a:ext cx="7432844" cy="5170646"/>
          </a:xfrm>
          <a:prstGeom prst="rect">
            <a:avLst/>
          </a:prstGeom>
          <a:noFill/>
        </p:spPr>
        <p:txBody>
          <a:bodyPr wrap="square" lIns="91440" tIns="45720" rIns="91440" bIns="45720">
            <a:spAutoFit/>
          </a:bodyPr>
          <a:lstStyle/>
          <a:p>
            <a:pPr algn="ctr"/>
            <a:r>
              <a:rPr lang="en-US" sz="6600" b="1" u="sng" dirty="0" smtClean="0">
                <a:ln w="19050">
                  <a:solidFill>
                    <a:srgbClr val="002060"/>
                  </a:solidFill>
                  <a:prstDash val="solid"/>
                </a:ln>
                <a:solidFill>
                  <a:schemeClr val="bg1"/>
                </a:solidFill>
                <a:effectLst>
                  <a:outerShdw blurRad="12700" dist="50800" dir="2700000" algn="tl" rotWithShape="0">
                    <a:schemeClr val="tx1"/>
                  </a:outerShdw>
                </a:effectLst>
              </a:rPr>
              <a:t>The Solution</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Trusting the Lord</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Versus</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Trusting the Nations</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Chs. 7 - 39</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102119056"/>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2173778"/>
            <a:ext cx="8836199" cy="2923877"/>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“What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do you mean by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crushing</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My people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grinding</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the faces of the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poor?’ Says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the Lord GOD of hosts</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(3:15)</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3" name="Rectangle 12"/>
          <p:cNvSpPr/>
          <p:nvPr/>
        </p:nvSpPr>
        <p:spPr>
          <a:xfrm>
            <a:off x="149326" y="5784092"/>
            <a:ext cx="8836199" cy="892552"/>
          </a:xfrm>
          <a:prstGeom prst="rect">
            <a:avLst/>
          </a:prstGeom>
          <a:noFill/>
          <a:effectLst>
            <a:softEdge rad="127000"/>
          </a:effectLst>
        </p:spPr>
        <p:txBody>
          <a:bodyPr wrap="square" lIns="91440" tIns="45720" rIns="91440" bIns="45720">
            <a:spAutoFit/>
          </a:bodyPr>
          <a:lstStyle/>
          <a:p>
            <a:pPr algn="ct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Gluttons for Leaders</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9146" y="1219337"/>
            <a:ext cx="9153145" cy="815608"/>
          </a:xfrm>
          <a:prstGeom prst="rect">
            <a:avLst/>
          </a:prstGeom>
          <a:noFill/>
          <a:effectLst>
            <a:softEdge rad="127000"/>
          </a:effectLst>
        </p:spPr>
        <p:txBody>
          <a:bodyPr wrap="square" lIns="91440" tIns="45720" rIns="91440" bIns="45720">
            <a:spAutoFit/>
          </a:bodyPr>
          <a:lstStyle/>
          <a:p>
            <a:pPr algn="ct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 Nation has Tipped and Tumbled </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978371237"/>
      </p:ext>
    </p:extLst>
  </p:cSld>
  <p:clrMapOvr>
    <a:masterClrMapping/>
  </p:clrMapOvr>
  <p:transition spd="slow">
    <p:strips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2173778"/>
            <a:ext cx="8836199" cy="3631763"/>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stands up to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plead, 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stands to judge the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people. The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will enter into judgment with the elders of His people and His princes: ”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(3:13-14a)</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49327" y="1219337"/>
            <a:ext cx="8836199"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Stands Up to Judge</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1196871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2173778"/>
            <a:ext cx="8836199" cy="4401205"/>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Woe</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to their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soul! For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they have brought evil upon themselves.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‘Say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to the righteous that it shall be well with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them, for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they shall eat the fruit of their doings</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Woe</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to the wicked! It shall be ill with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him, for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the reward of his hands shall be given him</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(3:10b-11)</a:t>
            </a:r>
            <a:endParaRPr lang="en-US" sz="4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49327" y="1219337"/>
            <a:ext cx="8836199"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Stands Up to Judge</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91119273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93904" y="1325723"/>
            <a:ext cx="8950096" cy="2985433"/>
          </a:xfrm>
          <a:prstGeom prst="rect">
            <a:avLst/>
          </a:prstGeom>
          <a:noFill/>
          <a:effectLst>
            <a:softEdge rad="127000"/>
          </a:effectLst>
        </p:spPr>
        <p:txBody>
          <a:bodyPr wrap="square" lIns="91440" tIns="45720" rIns="91440" bIns="45720">
            <a:spAutoFit/>
          </a:bodyPr>
          <a:lstStyle/>
          <a:p>
            <a:pPr algn="just"/>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3:16 - 4:1</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 </a:t>
            </a:r>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Shame for Beauty</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a:t>
            </a:r>
          </a:p>
          <a:p>
            <a:pPr algn="just"/>
            <a:r>
              <a:rPr lang="en-US" sz="4700" b="1" dirty="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Israel contrived glory will </a:t>
            </a:r>
          </a:p>
          <a:p>
            <a:pPr algn="just"/>
            <a:r>
              <a:rPr lang="en-US" sz="4700" b="1" dirty="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be replaced with disgrace</a:t>
            </a:r>
          </a:p>
          <a:p>
            <a:pPr algn="just"/>
            <a:r>
              <a:rPr lang="en-US" sz="4700" b="1" dirty="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and dishonor.</a:t>
            </a:r>
            <a:endParaRPr lang="en-US" sz="47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8" name="Rectangle 7"/>
          <p:cNvSpPr/>
          <p:nvPr/>
        </p:nvSpPr>
        <p:spPr>
          <a:xfrm>
            <a:off x="244303" y="4434600"/>
            <a:ext cx="8646248" cy="2123658"/>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Beautiful, wealthy women will be reduced to ugly hags begging to belong to someone.</a:t>
            </a: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4609991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2173778"/>
            <a:ext cx="8836199" cy="4339650"/>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“Moreover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the 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says: ‘Because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the daughters of Zion are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haughty,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a</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walk with outstretched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necks 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wanton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eyes, walking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and mincing as they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go, making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a jingling with their feet</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(3:16)</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49327" y="1219337"/>
            <a:ext cx="8836199"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Current Condition</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268472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2173778"/>
            <a:ext cx="8836199" cy="3631763"/>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“Therefore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the Lord will strike with a scab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crown of the head of the daughters of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Zion, 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will uncover their secret parts</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(3:17)</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49327" y="1219337"/>
            <a:ext cx="8836199"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Gives</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31614831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2173778"/>
            <a:ext cx="8836199" cy="1508105"/>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that day the Lord will take away the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finery</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(3:18-23)</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49327" y="1219337"/>
            <a:ext cx="8836199"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Takes Away</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193903" y="3805327"/>
            <a:ext cx="8836199" cy="1692771"/>
          </a:xfrm>
          <a:prstGeom prst="rect">
            <a:avLst/>
          </a:prstGeom>
          <a:noFill/>
          <a:effectLst>
            <a:softEdge rad="127000"/>
          </a:effectLst>
        </p:spPr>
        <p:txBody>
          <a:bodyPr wrap="square" lIns="91440" tIns="45720" rIns="91440" bIns="45720">
            <a:spAutoFit/>
          </a:bodyPr>
          <a:lstStyle/>
          <a:p>
            <a:pPr algn="ct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Ornaments:</a:t>
            </a:r>
          </a:p>
          <a:p>
            <a:pPr algn="ct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Shiny </a:t>
            </a:r>
            <a:r>
              <a:rPr lang="en-US" sz="5200" b="1" smtClean="0">
                <a:ln w="19050">
                  <a:solidFill>
                    <a:srgbClr val="002060"/>
                  </a:solidFill>
                  <a:prstDash val="solid"/>
                </a:ln>
                <a:solidFill>
                  <a:srgbClr val="FFFF00"/>
                </a:solidFill>
                <a:effectLst>
                  <a:outerShdw blurRad="12700" dist="50800" dir="2700000" algn="tl" rotWithShape="0">
                    <a:schemeClr val="tx1"/>
                  </a:outerShdw>
                </a:effectLst>
              </a:rPr>
              <a:t>and Tickling</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63164929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1250"/>
                            </p:stCondLst>
                            <p:childTnLst>
                              <p:par>
                                <p:cTn id="9" presetID="42" presetClass="entr" presetSubtype="0"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2173778"/>
            <a:ext cx="8836199" cy="4247317"/>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so it shall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be: Instead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of a sweet smell there will be a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stench; Instead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of a sash, a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rope; Instead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of well-set hair,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baldness; Instead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of a rich robe, a girding of sackcloth; A</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nd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branding instead of beauty</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(3:24)</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49327" y="1219337"/>
            <a:ext cx="8836199"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Gives</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74460704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2173778"/>
            <a:ext cx="8836199" cy="3631763"/>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“Your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men shall fall by the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sword, 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your mighty in the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war. Her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gates shall lament and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mourn, 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she being desolate shall sit on the ground</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(3:25-26)</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49327" y="1219337"/>
            <a:ext cx="8836199"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Desolate and Helpless</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6389734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2173778"/>
            <a:ext cx="8836199" cy="4339650"/>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in that day seven women shall take hold of one man,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saying, ‘We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will eat our own food and wear our own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apparel; Only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let us be called by your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name, to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take away our reproach</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(4:1)</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49327" y="1219337"/>
            <a:ext cx="8836199"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Despair and Doom</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77777484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9145" y="2674178"/>
            <a:ext cx="3186158" cy="341632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Destiny of the House of Jacob</a:t>
            </a:r>
          </a:p>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2:1-5</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6367211" y="2986841"/>
            <a:ext cx="2754317" cy="2585323"/>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Israel Restored</a:t>
            </a:r>
          </a:p>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4:2-6</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3310970" y="2663695"/>
            <a:ext cx="3056241" cy="341632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House of Jacob Forsaken</a:t>
            </a:r>
          </a:p>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2:6 – 4:1</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7013" y="1094735"/>
            <a:ext cx="3125298" cy="1472797"/>
          </a:xfrm>
          <a:prstGeom prst="rect">
            <a:avLst/>
          </a:prstGeom>
        </p:spPr>
      </p:pic>
      <p:cxnSp>
        <p:nvCxnSpPr>
          <p:cNvPr id="3" name="Straight Connector 2"/>
          <p:cNvCxnSpPr/>
          <p:nvPr/>
        </p:nvCxnSpPr>
        <p:spPr>
          <a:xfrm>
            <a:off x="3243532" y="2898475"/>
            <a:ext cx="0" cy="290710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67211" y="2898475"/>
            <a:ext cx="0" cy="290710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030158" y="5942993"/>
            <a:ext cx="1419007"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“is”</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6" name="Rectangle 15"/>
          <p:cNvSpPr/>
          <p:nvPr/>
        </p:nvSpPr>
        <p:spPr>
          <a:xfrm>
            <a:off x="6501168" y="5837620"/>
            <a:ext cx="2673821"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“will be”</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7" name="Rectangle 16"/>
          <p:cNvSpPr/>
          <p:nvPr/>
        </p:nvSpPr>
        <p:spPr>
          <a:xfrm>
            <a:off x="160991" y="5934670"/>
            <a:ext cx="2673821"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“will be”</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7000459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1+#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75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750" fill="hold"/>
                                        <p:tgtEl>
                                          <p:spTgt spid="11"/>
                                        </p:tgtEl>
                                        <p:attrNameLst>
                                          <p:attrName>ppt_x</p:attrName>
                                        </p:attrNameLst>
                                      </p:cBhvr>
                                      <p:tavLst>
                                        <p:tav tm="0">
                                          <p:val>
                                            <p:strVal val="#ppt_x"/>
                                          </p:val>
                                        </p:tav>
                                        <p:tav tm="100000">
                                          <p:val>
                                            <p:strVal val="#ppt_x"/>
                                          </p:val>
                                        </p:tav>
                                      </p:tavLst>
                                    </p:anim>
                                    <p:anim calcmode="lin" valueType="num">
                                      <p:cBhvr additive="base">
                                        <p:cTn id="27" dur="75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750"/>
                            </p:stCondLst>
                            <p:childTnLst>
                              <p:par>
                                <p:cTn id="29" presetID="22" presetClass="entr" presetSubtype="8" fill="hold" grpId="0" nodeType="afterEffect">
                                  <p:stCondLst>
                                    <p:cond delay="25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p:bldP spid="15" grpId="0"/>
      <p:bldP spid="16" grpId="0"/>
      <p:bldP spid="1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2173778"/>
            <a:ext cx="8836199" cy="4524315"/>
          </a:xfrm>
          <a:prstGeom prst="rect">
            <a:avLst/>
          </a:prstGeom>
          <a:noFill/>
          <a:effectLst>
            <a:softEdge rad="127000"/>
          </a:effectLst>
        </p:spPr>
        <p:txBody>
          <a:bodyPr wrap="square" lIns="91440" tIns="45720" rIns="91440" bIns="45720">
            <a:spAutoFit/>
          </a:bodyPr>
          <a:lstStyle/>
          <a:p>
            <a:pPr algn="just"/>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that day the Branch of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700" b="1" dirty="0">
                <a:ln w="19050">
                  <a:solidFill>
                    <a:srgbClr val="002060"/>
                  </a:solidFill>
                  <a:prstDash val="solid"/>
                </a:ln>
                <a:solidFill>
                  <a:schemeClr val="bg1"/>
                </a:solidFill>
                <a:effectLst>
                  <a:outerShdw blurRad="12700" dist="50800" dir="2700000" algn="tl" rotWithShape="0">
                    <a:schemeClr val="tx1"/>
                  </a:outerShdw>
                </a:effectLst>
              </a:rPr>
              <a:t> shall be beautiful and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glorious; And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the fruit of the earth shall be excellent and appealing f</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or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those of Israel who have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escaped…” </a:t>
            </a:r>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(4:2-6)</a:t>
            </a:r>
            <a:endParaRPr lang="en-US" sz="47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Solution</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49327" y="1219337"/>
            <a:ext cx="8836199"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Doom to Bloom</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66477210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344457"/>
            <a:ext cx="8836199" cy="3416320"/>
          </a:xfrm>
          <a:prstGeom prst="rect">
            <a:avLst/>
          </a:prstGeom>
          <a:noFill/>
          <a:effectLst>
            <a:softEdge rad="127000"/>
          </a:effectLst>
        </p:spPr>
        <p:txBody>
          <a:bodyPr wrap="square" lIns="91440" tIns="45720" rIns="91440" bIns="45720">
            <a:spAutoFit/>
          </a:bodyPr>
          <a:lstStyle/>
          <a:p>
            <a:pPr algn="just"/>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“Tell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the righteous it will be well with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them, for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they will enjoy the fruit of their deeds</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(Isa. 3:10)</a:t>
            </a:r>
            <a:r>
              <a:rPr lang="en-US" sz="5400" b="1" dirty="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[NIV]</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74211273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7144556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anim calcmode="lin" valueType="num">
                                      <p:cBhvr>
                                        <p:cTn id="8" dur="1250" fill="hold"/>
                                        <p:tgtEl>
                                          <p:spTgt spid="8"/>
                                        </p:tgtEl>
                                        <p:attrNameLst>
                                          <p:attrName>ppt_x</p:attrName>
                                        </p:attrNameLst>
                                      </p:cBhvr>
                                      <p:tavLst>
                                        <p:tav tm="0">
                                          <p:val>
                                            <p:strVal val="#ppt_x"/>
                                          </p:val>
                                        </p:tav>
                                        <p:tav tm="100000">
                                          <p:val>
                                            <p:strVal val="#ppt_x"/>
                                          </p:val>
                                        </p:tav>
                                      </p:tavLst>
                                    </p:anim>
                                    <p:anim calcmode="lin" valueType="num">
                                      <p:cBhvr>
                                        <p:cTn id="9"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476756"/>
            <a:ext cx="7432844" cy="3139321"/>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House of Jacob Forsaken</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2:6 - 4:1</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 y="4645319"/>
            <a:ext cx="91439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“what is”</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632773" y="5658281"/>
            <a:ext cx="7977909" cy="1015663"/>
          </a:xfrm>
          <a:prstGeom prst="rect">
            <a:avLst/>
          </a:prstGeom>
          <a:noFill/>
          <a:effectLst>
            <a:softEdge rad="127000"/>
          </a:effectLst>
        </p:spPr>
        <p:txBody>
          <a:bodyPr wrap="square" lIns="91440" tIns="45720" rIns="91440" bIns="45720">
            <a:spAutoFit/>
          </a:bodyPr>
          <a:lstStyle/>
          <a:p>
            <a:pPr algn="ctr"/>
            <a:r>
              <a:rPr lang="en-US" sz="5800" b="1" dirty="0" smtClean="0">
                <a:ln w="19050">
                  <a:solidFill>
                    <a:srgbClr val="002060"/>
                  </a:solidFill>
                  <a:prstDash val="solid"/>
                </a:ln>
                <a:solidFill>
                  <a:srgbClr val="FFFF00"/>
                </a:solidFill>
                <a:effectLst>
                  <a:outerShdw blurRad="12700" dist="50800" dir="2700000" algn="tl" rotWithShape="0">
                    <a:schemeClr val="tx1"/>
                  </a:outerShdw>
                </a:effectLst>
              </a:rPr>
              <a:t>A Tone of Hopelessness</a:t>
            </a: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31370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ppt_w*0.70"/>
                                          </p:val>
                                        </p:tav>
                                        <p:tav tm="100000">
                                          <p:val>
                                            <p:strVal val="#ppt_w"/>
                                          </p:val>
                                        </p:tav>
                                      </p:tavLst>
                                    </p:anim>
                                    <p:anim calcmode="lin" valueType="num">
                                      <p:cBhvr>
                                        <p:cTn id="19" dur="1000" fill="hold"/>
                                        <p:tgtEl>
                                          <p:spTgt spid="11"/>
                                        </p:tgtEl>
                                        <p:attrNameLst>
                                          <p:attrName>ppt_h</p:attrName>
                                        </p:attrNameLst>
                                      </p:cBhvr>
                                      <p:tavLst>
                                        <p:tav tm="0">
                                          <p:val>
                                            <p:strVal val="#ppt_h"/>
                                          </p:val>
                                        </p:tav>
                                        <p:tav tm="100000">
                                          <p:val>
                                            <p:strVal val="#ppt_h"/>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220632"/>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 have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forsaken</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Your people, the house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Jacob...”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(2:6a)</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149327" y="3650393"/>
            <a:ext cx="88361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“A Shock Prophet”</a:t>
            </a:r>
            <a:endParaRPr lang="en-US" sz="6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 y="4831536"/>
            <a:ext cx="9144001" cy="1446550"/>
          </a:xfrm>
          <a:prstGeom prst="rect">
            <a:avLst/>
          </a:prstGeom>
          <a:noFill/>
          <a:effectLst>
            <a:softEdge rad="127000"/>
          </a:effectLst>
        </p:spPr>
        <p:txBody>
          <a:bodyPr wrap="square" lIns="91440" tIns="45720" rIns="91440" bIns="45720">
            <a:spAutoFit/>
          </a:bodyPr>
          <a:lstStyle/>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Israel has forsaken the 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therefore the 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has forsaken them.</a:t>
            </a:r>
            <a:endParaRPr lang="en-US" sz="44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4" name="Rectangle 13"/>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211797395"/>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35562</TotalTime>
  <Words>3794</Words>
  <Application>Microsoft Office PowerPoint</Application>
  <PresentationFormat>On-screen Show (4:3)</PresentationFormat>
  <Paragraphs>360</Paragraphs>
  <Slides>72</Slides>
  <Notes>48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dc:creator>
  <cp:lastModifiedBy>Ray Losey</cp:lastModifiedBy>
  <cp:revision>472</cp:revision>
  <dcterms:created xsi:type="dcterms:W3CDTF">2013-09-19T14:32:29Z</dcterms:created>
  <dcterms:modified xsi:type="dcterms:W3CDTF">2020-06-16T21:38:39Z</dcterms:modified>
</cp:coreProperties>
</file>